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2" r:id="rId2"/>
    <p:sldId id="271" r:id="rId3"/>
    <p:sldId id="272" r:id="rId4"/>
    <p:sldId id="298" r:id="rId5"/>
    <p:sldId id="275" r:id="rId6"/>
    <p:sldId id="276" r:id="rId7"/>
    <p:sldId id="277" r:id="rId8"/>
    <p:sldId id="293" r:id="rId9"/>
    <p:sldId id="279" r:id="rId10"/>
    <p:sldId id="294" r:id="rId11"/>
    <p:sldId id="284" r:id="rId12"/>
    <p:sldId id="295" r:id="rId13"/>
    <p:sldId id="296" r:id="rId14"/>
    <p:sldId id="297" r:id="rId15"/>
    <p:sldId id="299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4" autoAdjust="0"/>
    <p:restoredTop sz="94668" autoAdjust="0"/>
  </p:normalViewPr>
  <p:slideViewPr>
    <p:cSldViewPr showGuides="1">
      <p:cViewPr>
        <p:scale>
          <a:sx n="130" d="100"/>
          <a:sy n="130" d="100"/>
        </p:scale>
        <p:origin x="-72" y="-42"/>
      </p:cViewPr>
      <p:guideLst>
        <p:guide orient="horz" pos="170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B2343-11ED-4F00-8399-77104A81B851}" type="datetimeFigureOut">
              <a:rPr lang="de-DE" smtClean="0"/>
              <a:t>19.11.2015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33479-742E-4C93-95AA-14A356D718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6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D483-9A0E-4907-9071-3ED0389FA3BA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97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010-BCA3-4974-AA1D-E24A16E9BBFE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44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C0E5-B242-43E8-A1E3-2049B6BCE0FB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845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6D50-BC78-4AB3-B004-0B7DEB0F3187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664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87AB-9232-4FA2-B56C-02882294076E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848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AF9A-C025-493D-A7ED-502A6CBD0744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43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141A-E1CE-40FE-A32D-71DF9B76241B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435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E4D7-1446-4AC0-9FA1-ED5845AF399D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50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586A-42AE-4A60-BBFC-EBD982E81869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64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DA8F-D5FF-4B11-B937-058FEED4E49D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451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2DF6-76E2-40B8-A59E-9F814717D332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262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45349-6429-4236-9432-A00D7AAF9606}" type="datetime1">
              <a:rPr lang="de-DE" smtClean="0"/>
              <a:t>19.11.2015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AB261-AA51-405E-BE31-6B4CC6BF7E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248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Abschnitt 2.2.1 </a:t>
            </a:r>
            <a:br>
              <a:rPr lang="de-DE" dirty="0" smtClean="0"/>
            </a:br>
            <a:r>
              <a:rPr lang="de-DE" dirty="0" smtClean="0"/>
              <a:t>Ereignisgesteuerte Prozessketten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139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Abschnitt 2.2.4 </a:t>
            </a:r>
            <a:br>
              <a:rPr lang="de-DE" dirty="0" smtClean="0"/>
            </a:br>
            <a:r>
              <a:rPr lang="de-DE" dirty="0" smtClean="0"/>
              <a:t>Ablaufdiagramme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854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35064"/>
              </p:ext>
            </p:extLst>
          </p:nvPr>
        </p:nvGraphicFramePr>
        <p:xfrm>
          <a:off x="1524000" y="1714500"/>
          <a:ext cx="5136232" cy="3440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7880"/>
                <a:gridCol w="288032"/>
                <a:gridCol w="216024"/>
                <a:gridCol w="288032"/>
                <a:gridCol w="648072"/>
                <a:gridCol w="1728192"/>
              </a:tblGrid>
              <a:tr h="202332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de-DE" sz="900" b="1" u="none" strike="noStrike" dirty="0" smtClean="0">
                          <a:effectLst/>
                          <a:latin typeface="Syntax" panose="00000400000000000000" pitchFamily="2" charset="0"/>
                        </a:rPr>
                        <a:t>Ablaufdiagramm Angebotserstellung </a:t>
                      </a:r>
                      <a:r>
                        <a:rPr lang="de-DE" sz="900" b="1" u="none" strike="noStrike" baseline="0" dirty="0" smtClean="0">
                          <a:effectLst/>
                          <a:latin typeface="Syntax" panose="00000400000000000000" pitchFamily="2" charset="0"/>
                        </a:rPr>
                        <a:t> </a:t>
                      </a:r>
                      <a:r>
                        <a:rPr lang="de-DE" sz="900" b="1" u="none" strike="noStrike" dirty="0" smtClean="0">
                          <a:effectLst/>
                          <a:latin typeface="Syntax" panose="00000400000000000000" pitchFamily="2" charset="0"/>
                        </a:rPr>
                        <a:t>„Hochzeitstorte"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240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/>
                      </a:r>
                      <a:b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</a:br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/>
                      </a:r>
                      <a:b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</a:br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/>
                      </a:r>
                      <a:b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</a:br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/>
                      </a:r>
                      <a:b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</a:br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/>
                      </a:r>
                      <a:b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</a:br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/>
                      </a:r>
                      <a:b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</a:br>
                      <a:endParaRPr lang="de-DE" sz="900" u="none" strike="noStrike" dirty="0" smtClean="0">
                        <a:effectLst/>
                        <a:latin typeface="Syntax" panose="00000400000000000000" pitchFamily="2" charset="0"/>
                      </a:endParaRPr>
                    </a:p>
                    <a:p>
                      <a:pPr algn="l" fontAlgn="t"/>
                      <a:endParaRPr lang="de-DE" sz="900" b="1" u="none" strike="noStrike" dirty="0" smtClean="0">
                        <a:effectLst/>
                        <a:latin typeface="Syntax" panose="00000400000000000000" pitchFamily="2" charset="0"/>
                      </a:endParaRPr>
                    </a:p>
                    <a:p>
                      <a:pPr algn="l" fontAlgn="t"/>
                      <a:endParaRPr lang="de-DE" sz="900" b="1" u="none" strike="noStrike" dirty="0" smtClean="0">
                        <a:effectLst/>
                        <a:latin typeface="Syntax" panose="00000400000000000000" pitchFamily="2" charset="0"/>
                      </a:endParaRPr>
                    </a:p>
                    <a:p>
                      <a:pPr algn="l" fontAlgn="t"/>
                      <a:endParaRPr lang="de-DE" sz="900" b="1" u="none" strike="noStrike" dirty="0" smtClean="0">
                        <a:effectLst/>
                        <a:latin typeface="Syntax" panose="00000400000000000000" pitchFamily="2" charset="0"/>
                      </a:endParaRPr>
                    </a:p>
                    <a:p>
                      <a:pPr algn="l" fontAlgn="t"/>
                      <a:r>
                        <a:rPr lang="de-DE" sz="900" b="1" u="none" strike="noStrike" dirty="0" smtClean="0">
                          <a:effectLst/>
                          <a:latin typeface="Syntax" panose="00000400000000000000" pitchFamily="2" charset="0"/>
                        </a:rPr>
                        <a:t>Arbeitsschritte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 smtClean="0">
                          <a:effectLst/>
                          <a:latin typeface="Syntax" panose="00000400000000000000" pitchFamily="2" charset="0"/>
                        </a:rPr>
                        <a:t>Verkaufspersonal</a:t>
                      </a:r>
                      <a:r>
                        <a:rPr lang="de-DE" sz="900" b="1" u="none" strike="noStrike" baseline="0" dirty="0" smtClean="0">
                          <a:effectLst/>
                          <a:latin typeface="Syntax" panose="00000400000000000000" pitchFamily="2" charset="0"/>
                        </a:rPr>
                        <a:t> </a:t>
                      </a:r>
                      <a:r>
                        <a:rPr lang="de-DE" sz="900" b="1" u="none" strike="noStrike" dirty="0" smtClean="0">
                          <a:effectLst/>
                          <a:latin typeface="Syntax" panose="00000400000000000000" pitchFamily="2" charset="0"/>
                        </a:rPr>
                        <a:t>Laden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 smtClean="0">
                          <a:effectLst/>
                          <a:latin typeface="Syntax" panose="00000400000000000000" pitchFamily="2" charset="0"/>
                        </a:rPr>
                        <a:t>Konditorei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 smtClean="0">
                          <a:effectLst/>
                          <a:latin typeface="Syntax" panose="00000400000000000000" pitchFamily="2" charset="0"/>
                        </a:rPr>
                        <a:t>Büromanagement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Syntax" panose="00000400000000000000" pitchFamily="2" charset="0"/>
                        </a:rPr>
                        <a:t>Zeit </a:t>
                      </a:r>
                      <a:r>
                        <a:rPr lang="de-DE" sz="900" b="1" u="none" strike="noStrike" dirty="0" smtClean="0">
                          <a:effectLst/>
                          <a:latin typeface="Syntax" panose="00000400000000000000" pitchFamily="2" charset="0"/>
                        </a:rPr>
                        <a:t>(min</a:t>
                      </a:r>
                      <a:r>
                        <a:rPr lang="de-DE" sz="900" b="1" u="none" strike="noStrike" dirty="0">
                          <a:effectLst/>
                          <a:latin typeface="Syntax" panose="00000400000000000000" pitchFamily="2" charset="0"/>
                        </a:rPr>
                        <a:t>)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Syntax" panose="00000400000000000000" pitchFamily="2" charset="0"/>
                        </a:rPr>
                        <a:t>Erläuterung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Annahme Tortenbestellung 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10 </a:t>
                      </a:r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Bestellformular benutzen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Bestellformular… an </a:t>
                      </a:r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Konditorei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1 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Ablagefach in der Backstube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Konditorei prüft </a:t>
                      </a:r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Bestellung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5 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Bestellformular durchsehen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Bestellung ist vollständig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10</a:t>
                      </a:r>
                      <a:r>
                        <a:rPr lang="de-DE" sz="900" u="none" strike="noStrike" baseline="0" dirty="0" smtClean="0">
                          <a:effectLst/>
                          <a:latin typeface="Syntax" panose="00000400000000000000" pitchFamily="2" charset="0"/>
                        </a:rPr>
                        <a:t> </a:t>
                      </a:r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Preis kalkulieren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Bestellung ist unvollständig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5 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Rückruf beim Kunden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Festlegung des Preises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1 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Preis im Bestellformular ergänzen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Bestellformular… an </a:t>
                      </a:r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Büromanagement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1 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Postkorb Büro Verwaltung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Erstellung schriftliches Angebot 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1</a:t>
                      </a:r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0 </a:t>
                      </a:r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Musterbrief</a:t>
                      </a:r>
                      <a:r>
                        <a:rPr lang="de-DE" sz="900" u="none" strike="noStrike" baseline="0" dirty="0" smtClean="0">
                          <a:effectLst/>
                          <a:latin typeface="Syntax" panose="00000400000000000000" pitchFamily="2" charset="0"/>
                        </a:rPr>
                        <a:t> </a:t>
                      </a:r>
                      <a:r>
                        <a:rPr lang="de-DE" sz="900" u="none" strike="noStrike" dirty="0" smtClean="0">
                          <a:effectLst/>
                          <a:latin typeface="Syntax" panose="00000400000000000000" pitchFamily="2" charset="0"/>
                        </a:rPr>
                        <a:t>verwenden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Versand schriftliches Angebot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 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1 min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900" u="none" strike="noStrike" dirty="0">
                          <a:effectLst/>
                          <a:latin typeface="Syntax" panose="00000400000000000000" pitchFamily="2" charset="0"/>
                        </a:rPr>
                        <a:t>Postausgangskorb Büro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Syntax" panose="00000400000000000000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24" name="Gruppieren 23"/>
          <p:cNvGrpSpPr/>
          <p:nvPr/>
        </p:nvGrpSpPr>
        <p:grpSpPr>
          <a:xfrm>
            <a:off x="3651073" y="3505751"/>
            <a:ext cx="463550" cy="1517650"/>
            <a:chOff x="4211960" y="3357563"/>
            <a:chExt cx="463550" cy="1517650"/>
          </a:xfrm>
        </p:grpSpPr>
        <p:cxnSp>
          <p:nvCxnSpPr>
            <p:cNvPr id="15" name="Gerade Verbindung 14"/>
            <p:cNvCxnSpPr/>
            <p:nvPr/>
          </p:nvCxnSpPr>
          <p:spPr>
            <a:xfrm>
              <a:off x="4675508" y="4697413"/>
              <a:ext cx="0" cy="177800"/>
            </a:xfrm>
            <a:prstGeom prst="line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uppieren 15"/>
            <p:cNvGrpSpPr/>
            <p:nvPr/>
          </p:nvGrpSpPr>
          <p:grpSpPr>
            <a:xfrm>
              <a:off x="4211960" y="3357563"/>
              <a:ext cx="463550" cy="1143000"/>
              <a:chOff x="0" y="0"/>
              <a:chExt cx="463552" cy="1143000"/>
            </a:xfrm>
          </p:grpSpPr>
          <p:cxnSp>
            <p:nvCxnSpPr>
              <p:cNvPr id="17" name="Gerade Verbindung 16"/>
              <p:cNvCxnSpPr/>
              <p:nvPr/>
            </p:nvCxnSpPr>
            <p:spPr>
              <a:xfrm>
                <a:off x="0" y="0"/>
                <a:ext cx="219075" cy="152400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/>
              <p:nvPr/>
            </p:nvCxnSpPr>
            <p:spPr>
              <a:xfrm>
                <a:off x="219078" y="180975"/>
                <a:ext cx="3172" cy="187325"/>
              </a:xfrm>
              <a:prstGeom prst="line">
                <a:avLst/>
              </a:prstGeom>
              <a:ln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>
                <a:off x="219075" y="581025"/>
                <a:ext cx="1" cy="171450"/>
              </a:xfrm>
              <a:prstGeom prst="line">
                <a:avLst/>
              </a:prstGeom>
              <a:ln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>
                <a:off x="222250" y="774700"/>
                <a:ext cx="2" cy="171450"/>
              </a:xfrm>
              <a:prstGeom prst="line">
                <a:avLst/>
              </a:prstGeom>
              <a:ln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>
                <a:off x="209550" y="939800"/>
                <a:ext cx="254002" cy="203200"/>
              </a:xfrm>
              <a:prstGeom prst="line">
                <a:avLst/>
              </a:prstGeom>
              <a:ln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>
                <a:off x="463550" y="1162050"/>
                <a:ext cx="0" cy="177800"/>
              </a:xfrm>
              <a:prstGeom prst="line">
                <a:avLst/>
              </a:prstGeom>
              <a:ln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2"/>
              <p:cNvCxnSpPr/>
              <p:nvPr/>
            </p:nvCxnSpPr>
            <p:spPr>
              <a:xfrm flipH="1">
                <a:off x="215900" y="390525"/>
                <a:ext cx="9528" cy="155575"/>
              </a:xfrm>
              <a:prstGeom prst="line">
                <a:avLst/>
              </a:prstGeom>
              <a:ln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867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Abschnitt 2.2.4 </a:t>
            </a:r>
            <a:br>
              <a:rPr lang="de-DE" dirty="0" smtClean="0"/>
            </a:br>
            <a:r>
              <a:rPr lang="de-DE" dirty="0" smtClean="0"/>
              <a:t>Darstellung mit MS Office Produkten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1824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339752" y="476672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Ofen ist geheizt</a:t>
            </a:r>
          </a:p>
        </p:txBody>
      </p:sp>
      <p:sp>
        <p:nvSpPr>
          <p:cNvPr id="50" name="AutoShape 4"/>
          <p:cNvSpPr>
            <a:spLocks noChangeArrowheads="1"/>
          </p:cNvSpPr>
          <p:nvPr/>
        </p:nvSpPr>
        <p:spPr bwMode="auto">
          <a:xfrm>
            <a:off x="3393351" y="487936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Teig ist fertig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51" name="Gerade Verbindung mit Pfeil 50"/>
          <p:cNvCxnSpPr>
            <a:stCxn id="8" idx="2"/>
            <a:endCxn id="63" idx="2"/>
          </p:cNvCxnSpPr>
          <p:nvPr/>
        </p:nvCxnSpPr>
        <p:spPr>
          <a:xfrm rot="16200000" flipH="1">
            <a:off x="2800921" y="1053933"/>
            <a:ext cx="367512" cy="30368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0"/>
          <p:cNvCxnSpPr>
            <a:stCxn id="50" idx="2"/>
            <a:endCxn id="63" idx="6"/>
          </p:cNvCxnSpPr>
          <p:nvPr/>
        </p:nvCxnSpPr>
        <p:spPr>
          <a:xfrm rot="5400000">
            <a:off x="3573439" y="1076535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3325919" y="1489274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3136519" y="1137567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AND</a:t>
            </a:r>
          </a:p>
        </p:txBody>
      </p:sp>
      <p:sp>
        <p:nvSpPr>
          <p:cNvPr id="81" name="AutoShape 2"/>
          <p:cNvSpPr>
            <a:spLocks noChangeArrowheads="1"/>
          </p:cNvSpPr>
          <p:nvPr/>
        </p:nvSpPr>
        <p:spPr bwMode="auto">
          <a:xfrm>
            <a:off x="251519" y="1139616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XOR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82" name="AutoShape 2"/>
          <p:cNvSpPr>
            <a:spLocks noChangeArrowheads="1"/>
          </p:cNvSpPr>
          <p:nvPr/>
        </p:nvSpPr>
        <p:spPr bwMode="auto">
          <a:xfrm>
            <a:off x="251520" y="556018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844153" y="556017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AND</a:t>
            </a:r>
          </a:p>
        </p:txBody>
      </p:sp>
      <p:sp>
        <p:nvSpPr>
          <p:cNvPr id="86" name="AutoShape 2"/>
          <p:cNvSpPr>
            <a:spLocks noChangeArrowheads="1"/>
          </p:cNvSpPr>
          <p:nvPr/>
        </p:nvSpPr>
        <p:spPr bwMode="auto">
          <a:xfrm>
            <a:off x="6036599" y="2872037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de-DE" altLang="de-DE" sz="36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00" name="AutoShape 5"/>
          <p:cNvSpPr>
            <a:spLocks noChangeArrowheads="1"/>
          </p:cNvSpPr>
          <p:nvPr/>
        </p:nvSpPr>
        <p:spPr bwMode="auto">
          <a:xfrm>
            <a:off x="2850348" y="1794232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Backwaren in den Ofen schieben</a:t>
            </a:r>
          </a:p>
        </p:txBody>
      </p:sp>
      <p:cxnSp>
        <p:nvCxnSpPr>
          <p:cNvPr id="101" name="Gerade Verbindung mit Pfeil 100"/>
          <p:cNvCxnSpPr>
            <a:stCxn id="63" idx="4"/>
            <a:endCxn id="100" idx="0"/>
          </p:cNvCxnSpPr>
          <p:nvPr/>
        </p:nvCxnSpPr>
        <p:spPr>
          <a:xfrm>
            <a:off x="3376605" y="1641494"/>
            <a:ext cx="2116" cy="152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50"/>
          <p:cNvCxnSpPr>
            <a:endCxn id="114" idx="2"/>
          </p:cNvCxnSpPr>
          <p:nvPr/>
        </p:nvCxnSpPr>
        <p:spPr>
          <a:xfrm rot="16200000" flipH="1">
            <a:off x="827224" y="3315881"/>
            <a:ext cx="367512" cy="32228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50"/>
          <p:cNvCxnSpPr>
            <a:endCxn id="114" idx="6"/>
          </p:cNvCxnSpPr>
          <p:nvPr/>
        </p:nvCxnSpPr>
        <p:spPr>
          <a:xfrm rot="5400000">
            <a:off x="1609041" y="3347782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>
            <a:off x="1361521" y="376052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utoShape 2"/>
          <p:cNvSpPr>
            <a:spLocks noChangeArrowheads="1"/>
          </p:cNvSpPr>
          <p:nvPr/>
        </p:nvSpPr>
        <p:spPr bwMode="auto">
          <a:xfrm>
            <a:off x="1172121" y="3408814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OR</a:t>
            </a:r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885950" y="4065479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Kundenauftrag bearbeiten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Gerade Verbindung mit Pfeil 115"/>
          <p:cNvCxnSpPr>
            <a:stCxn id="114" idx="4"/>
            <a:endCxn id="115" idx="0"/>
          </p:cNvCxnSpPr>
          <p:nvPr/>
        </p:nvCxnSpPr>
        <p:spPr>
          <a:xfrm>
            <a:off x="1412207" y="3912741"/>
            <a:ext cx="2116" cy="152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AutoShape 5"/>
          <p:cNvSpPr>
            <a:spLocks noChangeArrowheads="1"/>
          </p:cNvSpPr>
          <p:nvPr/>
        </p:nvSpPr>
        <p:spPr bwMode="auto">
          <a:xfrm>
            <a:off x="3094179" y="2708920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im Vorratslager beschaffen</a:t>
            </a:r>
          </a:p>
        </p:txBody>
      </p:sp>
      <p:sp>
        <p:nvSpPr>
          <p:cNvPr id="133" name="AutoShape 2"/>
          <p:cNvSpPr>
            <a:spLocks noChangeArrowheads="1"/>
          </p:cNvSpPr>
          <p:nvPr/>
        </p:nvSpPr>
        <p:spPr bwMode="auto">
          <a:xfrm>
            <a:off x="3380350" y="3333763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cxnSp>
        <p:nvCxnSpPr>
          <p:cNvPr id="134" name="Gerade Verbindung mit Pfeil 133"/>
          <p:cNvCxnSpPr>
            <a:stCxn id="132" idx="2"/>
            <a:endCxn id="133" idx="0"/>
          </p:cNvCxnSpPr>
          <p:nvPr/>
        </p:nvCxnSpPr>
        <p:spPr>
          <a:xfrm flipH="1">
            <a:off x="3620436" y="3171411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utoShape 4"/>
          <p:cNvSpPr>
            <a:spLocks noChangeArrowheads="1"/>
          </p:cNvSpPr>
          <p:nvPr/>
        </p:nvSpPr>
        <p:spPr bwMode="auto">
          <a:xfrm>
            <a:off x="360724" y="2740641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Einkauf Artikel 1</a:t>
            </a:r>
            <a:endParaRPr lang="de-DE" altLang="de-DE" sz="8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36" name="AutoShape 4"/>
          <p:cNvSpPr>
            <a:spLocks noChangeArrowheads="1"/>
          </p:cNvSpPr>
          <p:nvPr/>
        </p:nvSpPr>
        <p:spPr bwMode="auto">
          <a:xfrm>
            <a:off x="1414323" y="2751905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Einkauf Artikel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2</a:t>
            </a:r>
            <a:endParaRPr lang="de-DE" altLang="de-DE" sz="8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40" name="AutoShape 4"/>
          <p:cNvSpPr>
            <a:spLocks noChangeArrowheads="1"/>
          </p:cNvSpPr>
          <p:nvPr/>
        </p:nvSpPr>
        <p:spPr bwMode="auto">
          <a:xfrm>
            <a:off x="2604242" y="3988802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Zutaten voll-ständig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41" name="AutoShape 4"/>
          <p:cNvSpPr>
            <a:spLocks noChangeArrowheads="1"/>
          </p:cNvSpPr>
          <p:nvPr/>
        </p:nvSpPr>
        <p:spPr bwMode="auto">
          <a:xfrm>
            <a:off x="3657841" y="3992751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unvoll-ständig</a:t>
            </a:r>
          </a:p>
        </p:txBody>
      </p:sp>
      <p:cxnSp>
        <p:nvCxnSpPr>
          <p:cNvPr id="142" name="Gerade Verbindung mit Pfeil 50"/>
          <p:cNvCxnSpPr>
            <a:stCxn id="133" idx="2"/>
            <a:endCxn id="140" idx="0"/>
          </p:cNvCxnSpPr>
          <p:nvPr/>
        </p:nvCxnSpPr>
        <p:spPr>
          <a:xfrm rot="10800000" flipV="1">
            <a:off x="3097326" y="3585726"/>
            <a:ext cx="283024" cy="40307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50"/>
          <p:cNvCxnSpPr>
            <a:stCxn id="133" idx="6"/>
          </p:cNvCxnSpPr>
          <p:nvPr/>
        </p:nvCxnSpPr>
        <p:spPr>
          <a:xfrm>
            <a:off x="3860521" y="3585727"/>
            <a:ext cx="307872" cy="39507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4814545" y="510538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Kunden-anruf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5868144" y="521802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Kunden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E-Mail</a:t>
            </a:r>
          </a:p>
        </p:txBody>
      </p:sp>
      <p:cxnSp>
        <p:nvCxnSpPr>
          <p:cNvPr id="32" name="Gerade Verbindung mit Pfeil 50"/>
          <p:cNvCxnSpPr>
            <a:stCxn id="30" idx="2"/>
            <a:endCxn id="35" idx="2"/>
          </p:cNvCxnSpPr>
          <p:nvPr/>
        </p:nvCxnSpPr>
        <p:spPr>
          <a:xfrm rot="16200000" flipH="1">
            <a:off x="5275714" y="1087799"/>
            <a:ext cx="367512" cy="30368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50"/>
          <p:cNvCxnSpPr>
            <a:stCxn id="31" idx="2"/>
            <a:endCxn id="35" idx="6"/>
          </p:cNvCxnSpPr>
          <p:nvPr/>
        </p:nvCxnSpPr>
        <p:spPr>
          <a:xfrm rot="5400000">
            <a:off x="6048232" y="1110401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5800712" y="1523140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5611312" y="1171433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XOR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36" name="AutoShape 5"/>
          <p:cNvSpPr>
            <a:spLocks noChangeArrowheads="1"/>
          </p:cNvSpPr>
          <p:nvPr/>
        </p:nvSpPr>
        <p:spPr bwMode="auto">
          <a:xfrm>
            <a:off x="5325141" y="1828098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Bestellung bearbeiten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37" name="Gerade Verbindung mit Pfeil 36"/>
          <p:cNvCxnSpPr>
            <a:stCxn id="35" idx="4"/>
            <a:endCxn id="36" idx="0"/>
          </p:cNvCxnSpPr>
          <p:nvPr/>
        </p:nvCxnSpPr>
        <p:spPr>
          <a:xfrm>
            <a:off x="5851398" y="1675360"/>
            <a:ext cx="2116" cy="152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1604742" y="875197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XOR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908694" y="1532788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AND</a:t>
            </a: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1702610" y="1523140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OR</a:t>
            </a:r>
          </a:p>
        </p:txBody>
      </p:sp>
      <p:cxnSp>
        <p:nvCxnSpPr>
          <p:cNvPr id="3" name="Gerade Verbindung 2"/>
          <p:cNvCxnSpPr>
            <a:stCxn id="86" idx="1"/>
            <a:endCxn id="86" idx="5"/>
          </p:cNvCxnSpPr>
          <p:nvPr/>
        </p:nvCxnSpPr>
        <p:spPr>
          <a:xfrm>
            <a:off x="6116109" y="2951547"/>
            <a:ext cx="383905" cy="38390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>
            <a:stCxn id="86" idx="3"/>
            <a:endCxn id="86" idx="7"/>
          </p:cNvCxnSpPr>
          <p:nvPr/>
        </p:nvCxnSpPr>
        <p:spPr>
          <a:xfrm flipV="1">
            <a:off x="6116109" y="2951547"/>
            <a:ext cx="383905" cy="38390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7" name="AutoShape 2"/>
          <p:cNvSpPr>
            <a:spLocks noChangeArrowheads="1"/>
          </p:cNvSpPr>
          <p:nvPr/>
        </p:nvSpPr>
        <p:spPr bwMode="auto">
          <a:xfrm>
            <a:off x="6732848" y="2865889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de-DE" altLang="de-DE" sz="36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48" name="Gerade Verbindung 47"/>
          <p:cNvCxnSpPr>
            <a:stCxn id="47" idx="0"/>
            <a:endCxn id="47" idx="5"/>
          </p:cNvCxnSpPr>
          <p:nvPr/>
        </p:nvCxnSpPr>
        <p:spPr>
          <a:xfrm>
            <a:off x="7004311" y="2865889"/>
            <a:ext cx="191952" cy="46341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>
            <a:stCxn id="47" idx="3"/>
            <a:endCxn id="47" idx="0"/>
          </p:cNvCxnSpPr>
          <p:nvPr/>
        </p:nvCxnSpPr>
        <p:spPr>
          <a:xfrm flipV="1">
            <a:off x="6812358" y="2865889"/>
            <a:ext cx="191953" cy="46341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" name="AutoShape 2"/>
          <p:cNvSpPr>
            <a:spLocks noChangeArrowheads="1"/>
          </p:cNvSpPr>
          <p:nvPr/>
        </p:nvSpPr>
        <p:spPr bwMode="auto">
          <a:xfrm>
            <a:off x="7452320" y="2865888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de-DE" altLang="de-DE" sz="36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55" name="Gerade Verbindung 54"/>
          <p:cNvCxnSpPr>
            <a:stCxn id="52" idx="7"/>
            <a:endCxn id="52" idx="4"/>
          </p:cNvCxnSpPr>
          <p:nvPr/>
        </p:nvCxnSpPr>
        <p:spPr>
          <a:xfrm flipH="1">
            <a:off x="7723783" y="2945398"/>
            <a:ext cx="191952" cy="46341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>
            <a:stCxn id="52" idx="4"/>
            <a:endCxn id="52" idx="1"/>
          </p:cNvCxnSpPr>
          <p:nvPr/>
        </p:nvCxnSpPr>
        <p:spPr>
          <a:xfrm flipH="1" flipV="1">
            <a:off x="7531830" y="2945398"/>
            <a:ext cx="191953" cy="46341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6203149" y="465313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EPK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5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erade Verbindung mit Pfeil 50"/>
          <p:cNvCxnSpPr>
            <a:endCxn id="114" idx="2"/>
          </p:cNvCxnSpPr>
          <p:nvPr/>
        </p:nvCxnSpPr>
        <p:spPr>
          <a:xfrm rot="16200000" flipH="1">
            <a:off x="578868" y="636099"/>
            <a:ext cx="367512" cy="32228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50"/>
          <p:cNvCxnSpPr>
            <a:endCxn id="114" idx="6"/>
          </p:cNvCxnSpPr>
          <p:nvPr/>
        </p:nvCxnSpPr>
        <p:spPr>
          <a:xfrm rot="5400000">
            <a:off x="1360685" y="668000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utoShape 2"/>
          <p:cNvSpPr>
            <a:spLocks noChangeArrowheads="1"/>
          </p:cNvSpPr>
          <p:nvPr/>
        </p:nvSpPr>
        <p:spPr bwMode="auto">
          <a:xfrm>
            <a:off x="923765" y="729032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756834" y="1358586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Gerade Verbindung mit Pfeil 115"/>
          <p:cNvCxnSpPr>
            <a:stCxn id="114" idx="4"/>
            <a:endCxn id="115" idx="0"/>
          </p:cNvCxnSpPr>
          <p:nvPr/>
        </p:nvCxnSpPr>
        <p:spPr>
          <a:xfrm>
            <a:off x="1163851" y="1232959"/>
            <a:ext cx="0" cy="1256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AutoShape 4"/>
          <p:cNvSpPr>
            <a:spLocks noChangeArrowheads="1"/>
          </p:cNvSpPr>
          <p:nvPr/>
        </p:nvSpPr>
        <p:spPr bwMode="auto">
          <a:xfrm>
            <a:off x="1237687" y="207649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AutoShape 4"/>
          <p:cNvSpPr>
            <a:spLocks noChangeArrowheads="1"/>
          </p:cNvSpPr>
          <p:nvPr/>
        </p:nvSpPr>
        <p:spPr bwMode="auto">
          <a:xfrm>
            <a:off x="323528" y="200986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Gerade Verbindung mit Pfeil 50"/>
          <p:cNvCxnSpPr>
            <a:endCxn id="77" idx="2"/>
          </p:cNvCxnSpPr>
          <p:nvPr/>
        </p:nvCxnSpPr>
        <p:spPr>
          <a:xfrm rot="16200000" flipH="1">
            <a:off x="2379068" y="636099"/>
            <a:ext cx="367512" cy="32228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50"/>
          <p:cNvCxnSpPr>
            <a:endCxn id="77" idx="6"/>
          </p:cNvCxnSpPr>
          <p:nvPr/>
        </p:nvCxnSpPr>
        <p:spPr>
          <a:xfrm rot="5400000">
            <a:off x="3160885" y="668000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utoShape 2"/>
          <p:cNvSpPr>
            <a:spLocks noChangeArrowheads="1"/>
          </p:cNvSpPr>
          <p:nvPr/>
        </p:nvSpPr>
        <p:spPr bwMode="auto">
          <a:xfrm>
            <a:off x="2723965" y="729032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AND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2557034" y="1358586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Gerade Verbindung mit Pfeil 79"/>
          <p:cNvCxnSpPr>
            <a:stCxn id="77" idx="4"/>
            <a:endCxn id="79" idx="0"/>
          </p:cNvCxnSpPr>
          <p:nvPr/>
        </p:nvCxnSpPr>
        <p:spPr>
          <a:xfrm>
            <a:off x="2964051" y="1232959"/>
            <a:ext cx="0" cy="1256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AutoShape 4"/>
          <p:cNvSpPr>
            <a:spLocks noChangeArrowheads="1"/>
          </p:cNvSpPr>
          <p:nvPr/>
        </p:nvSpPr>
        <p:spPr bwMode="auto">
          <a:xfrm>
            <a:off x="3037887" y="207649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AutoShape 4"/>
          <p:cNvSpPr>
            <a:spLocks noChangeArrowheads="1"/>
          </p:cNvSpPr>
          <p:nvPr/>
        </p:nvSpPr>
        <p:spPr bwMode="auto">
          <a:xfrm>
            <a:off x="2123728" y="200986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Gerade Verbindung mit Pfeil 50"/>
          <p:cNvCxnSpPr>
            <a:endCxn id="95" idx="2"/>
          </p:cNvCxnSpPr>
          <p:nvPr/>
        </p:nvCxnSpPr>
        <p:spPr>
          <a:xfrm rot="16200000" flipH="1">
            <a:off x="4179268" y="636099"/>
            <a:ext cx="367512" cy="32228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50"/>
          <p:cNvCxnSpPr>
            <a:endCxn id="95" idx="6"/>
          </p:cNvCxnSpPr>
          <p:nvPr/>
        </p:nvCxnSpPr>
        <p:spPr>
          <a:xfrm rot="5400000">
            <a:off x="4961085" y="668000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utoShape 2"/>
          <p:cNvSpPr>
            <a:spLocks noChangeArrowheads="1"/>
          </p:cNvSpPr>
          <p:nvPr/>
        </p:nvSpPr>
        <p:spPr bwMode="auto">
          <a:xfrm>
            <a:off x="4524165" y="729032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XOR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03" name="AutoShape 5"/>
          <p:cNvSpPr>
            <a:spLocks noChangeArrowheads="1"/>
          </p:cNvSpPr>
          <p:nvPr/>
        </p:nvSpPr>
        <p:spPr bwMode="auto">
          <a:xfrm>
            <a:off x="4357234" y="1358586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Gerade Verbindung mit Pfeil 104"/>
          <p:cNvCxnSpPr>
            <a:stCxn id="95" idx="4"/>
            <a:endCxn id="103" idx="0"/>
          </p:cNvCxnSpPr>
          <p:nvPr/>
        </p:nvCxnSpPr>
        <p:spPr>
          <a:xfrm>
            <a:off x="4764251" y="1232959"/>
            <a:ext cx="0" cy="1256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AutoShape 4"/>
          <p:cNvSpPr>
            <a:spLocks noChangeArrowheads="1"/>
          </p:cNvSpPr>
          <p:nvPr/>
        </p:nvSpPr>
        <p:spPr bwMode="auto">
          <a:xfrm>
            <a:off x="4838087" y="207649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AutoShape 4"/>
          <p:cNvSpPr>
            <a:spLocks noChangeArrowheads="1"/>
          </p:cNvSpPr>
          <p:nvPr/>
        </p:nvSpPr>
        <p:spPr bwMode="auto">
          <a:xfrm>
            <a:off x="3923928" y="200986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1" name="Gerade Verbindung mit Pfeil 50"/>
          <p:cNvCxnSpPr>
            <a:stCxn id="123" idx="2"/>
            <a:endCxn id="127" idx="0"/>
          </p:cNvCxnSpPr>
          <p:nvPr/>
        </p:nvCxnSpPr>
        <p:spPr>
          <a:xfrm rot="10800000" flipV="1">
            <a:off x="3660929" y="2519365"/>
            <a:ext cx="215165" cy="31097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mit Pfeil 50"/>
          <p:cNvCxnSpPr>
            <a:stCxn id="123" idx="6"/>
            <a:endCxn id="126" idx="0"/>
          </p:cNvCxnSpPr>
          <p:nvPr/>
        </p:nvCxnSpPr>
        <p:spPr>
          <a:xfrm>
            <a:off x="4356264" y="2519366"/>
            <a:ext cx="218823" cy="31763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AutoShape 2"/>
          <p:cNvSpPr>
            <a:spLocks noChangeArrowheads="1"/>
          </p:cNvSpPr>
          <p:nvPr/>
        </p:nvSpPr>
        <p:spPr bwMode="auto">
          <a:xfrm>
            <a:off x="3876093" y="2267402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24" name="AutoShape 5"/>
          <p:cNvSpPr>
            <a:spLocks noChangeArrowheads="1"/>
          </p:cNvSpPr>
          <p:nvPr/>
        </p:nvSpPr>
        <p:spPr bwMode="auto">
          <a:xfrm>
            <a:off x="3707904" y="1799792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Gerade Verbindung mit Pfeil 124"/>
          <p:cNvCxnSpPr>
            <a:stCxn id="124" idx="2"/>
            <a:endCxn id="123" idx="0"/>
          </p:cNvCxnSpPr>
          <p:nvPr/>
        </p:nvCxnSpPr>
        <p:spPr>
          <a:xfrm>
            <a:off x="4114921" y="2125713"/>
            <a:ext cx="1258" cy="1416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utoShape 4"/>
          <p:cNvSpPr>
            <a:spLocks noChangeArrowheads="1"/>
          </p:cNvSpPr>
          <p:nvPr/>
        </p:nvSpPr>
        <p:spPr bwMode="auto">
          <a:xfrm>
            <a:off x="4190015" y="2837002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AutoShape 4"/>
          <p:cNvSpPr>
            <a:spLocks noChangeArrowheads="1"/>
          </p:cNvSpPr>
          <p:nvPr/>
        </p:nvSpPr>
        <p:spPr bwMode="auto">
          <a:xfrm>
            <a:off x="3275856" y="2830339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8" name="Gerade Verbindung mit Pfeil 50"/>
          <p:cNvCxnSpPr>
            <a:stCxn id="130" idx="2"/>
            <a:endCxn id="139" idx="0"/>
          </p:cNvCxnSpPr>
          <p:nvPr/>
        </p:nvCxnSpPr>
        <p:spPr>
          <a:xfrm rot="10800000" flipV="1">
            <a:off x="5577027" y="2563745"/>
            <a:ext cx="215165" cy="31097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50"/>
          <p:cNvCxnSpPr>
            <a:stCxn id="130" idx="6"/>
            <a:endCxn id="138" idx="0"/>
          </p:cNvCxnSpPr>
          <p:nvPr/>
        </p:nvCxnSpPr>
        <p:spPr>
          <a:xfrm>
            <a:off x="6272362" y="2563746"/>
            <a:ext cx="218823" cy="31763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AutoShape 2"/>
          <p:cNvSpPr>
            <a:spLocks noChangeArrowheads="1"/>
          </p:cNvSpPr>
          <p:nvPr/>
        </p:nvSpPr>
        <p:spPr bwMode="auto">
          <a:xfrm>
            <a:off x="5792191" y="2311782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AND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31" name="AutoShape 5"/>
          <p:cNvSpPr>
            <a:spLocks noChangeArrowheads="1"/>
          </p:cNvSpPr>
          <p:nvPr/>
        </p:nvSpPr>
        <p:spPr bwMode="auto">
          <a:xfrm>
            <a:off x="5624002" y="1844172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7" name="Gerade Verbindung mit Pfeil 136"/>
          <p:cNvCxnSpPr>
            <a:stCxn id="131" idx="2"/>
            <a:endCxn id="130" idx="0"/>
          </p:cNvCxnSpPr>
          <p:nvPr/>
        </p:nvCxnSpPr>
        <p:spPr>
          <a:xfrm>
            <a:off x="6031019" y="2170093"/>
            <a:ext cx="1258" cy="1416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utoShape 4"/>
          <p:cNvSpPr>
            <a:spLocks noChangeArrowheads="1"/>
          </p:cNvSpPr>
          <p:nvPr/>
        </p:nvSpPr>
        <p:spPr bwMode="auto">
          <a:xfrm>
            <a:off x="6106113" y="2881382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AutoShape 4"/>
          <p:cNvSpPr>
            <a:spLocks noChangeArrowheads="1"/>
          </p:cNvSpPr>
          <p:nvPr/>
        </p:nvSpPr>
        <p:spPr bwMode="auto">
          <a:xfrm>
            <a:off x="5191954" y="2874719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3" name="Gerade Verbindung mit Pfeil 50"/>
          <p:cNvCxnSpPr>
            <a:stCxn id="146" idx="2"/>
            <a:endCxn id="150" idx="0"/>
          </p:cNvCxnSpPr>
          <p:nvPr/>
        </p:nvCxnSpPr>
        <p:spPr>
          <a:xfrm rot="10800000" flipV="1">
            <a:off x="7665259" y="2563745"/>
            <a:ext cx="215165" cy="31097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50"/>
          <p:cNvCxnSpPr>
            <a:stCxn id="146" idx="6"/>
            <a:endCxn id="149" idx="0"/>
          </p:cNvCxnSpPr>
          <p:nvPr/>
        </p:nvCxnSpPr>
        <p:spPr>
          <a:xfrm>
            <a:off x="8360594" y="2563746"/>
            <a:ext cx="218823" cy="31763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AutoShape 2"/>
          <p:cNvSpPr>
            <a:spLocks noChangeArrowheads="1"/>
          </p:cNvSpPr>
          <p:nvPr/>
        </p:nvSpPr>
        <p:spPr bwMode="auto">
          <a:xfrm>
            <a:off x="7880423" y="2311782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XOR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47" name="AutoShape 5"/>
          <p:cNvSpPr>
            <a:spLocks noChangeArrowheads="1"/>
          </p:cNvSpPr>
          <p:nvPr/>
        </p:nvSpPr>
        <p:spPr bwMode="auto">
          <a:xfrm>
            <a:off x="7712234" y="1844172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8" name="Gerade Verbindung mit Pfeil 147"/>
          <p:cNvCxnSpPr>
            <a:stCxn id="147" idx="2"/>
            <a:endCxn id="146" idx="0"/>
          </p:cNvCxnSpPr>
          <p:nvPr/>
        </p:nvCxnSpPr>
        <p:spPr>
          <a:xfrm>
            <a:off x="8119251" y="2170093"/>
            <a:ext cx="1258" cy="1416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utoShape 4"/>
          <p:cNvSpPr>
            <a:spLocks noChangeArrowheads="1"/>
          </p:cNvSpPr>
          <p:nvPr/>
        </p:nvSpPr>
        <p:spPr bwMode="auto">
          <a:xfrm>
            <a:off x="8194345" y="2881382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AutoShape 4"/>
          <p:cNvSpPr>
            <a:spLocks noChangeArrowheads="1"/>
          </p:cNvSpPr>
          <p:nvPr/>
        </p:nvSpPr>
        <p:spPr bwMode="auto">
          <a:xfrm>
            <a:off x="7280186" y="2874719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1" name="Gerade Verbindung mit Pfeil 50"/>
          <p:cNvCxnSpPr/>
          <p:nvPr/>
        </p:nvCxnSpPr>
        <p:spPr>
          <a:xfrm rot="16200000" flipH="1">
            <a:off x="704041" y="3715563"/>
            <a:ext cx="322658" cy="2696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mit Pfeil 50"/>
          <p:cNvCxnSpPr>
            <a:endCxn id="153" idx="6"/>
          </p:cNvCxnSpPr>
          <p:nvPr/>
        </p:nvCxnSpPr>
        <p:spPr>
          <a:xfrm rot="5400000">
            <a:off x="1449917" y="3740978"/>
            <a:ext cx="322658" cy="2188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utoShape 2"/>
          <p:cNvSpPr>
            <a:spLocks noChangeArrowheads="1"/>
          </p:cNvSpPr>
          <p:nvPr/>
        </p:nvSpPr>
        <p:spPr bwMode="auto">
          <a:xfrm>
            <a:off x="1021663" y="3759754"/>
            <a:ext cx="480171" cy="503927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54" name="AutoShape 5"/>
          <p:cNvSpPr>
            <a:spLocks noChangeArrowheads="1"/>
          </p:cNvSpPr>
          <p:nvPr/>
        </p:nvSpPr>
        <p:spPr bwMode="auto">
          <a:xfrm>
            <a:off x="323528" y="3363139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AutoShape 4"/>
          <p:cNvSpPr>
            <a:spLocks noChangeArrowheads="1"/>
          </p:cNvSpPr>
          <p:nvPr/>
        </p:nvSpPr>
        <p:spPr bwMode="auto">
          <a:xfrm>
            <a:off x="879522" y="4406045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8" name="Gerade Verbindung mit Pfeil 157"/>
          <p:cNvCxnSpPr>
            <a:stCxn id="153" idx="4"/>
            <a:endCxn id="157" idx="0"/>
          </p:cNvCxnSpPr>
          <p:nvPr/>
        </p:nvCxnSpPr>
        <p:spPr>
          <a:xfrm>
            <a:off x="1261749" y="4263681"/>
            <a:ext cx="2845" cy="142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AutoShape 5"/>
          <p:cNvSpPr>
            <a:spLocks noChangeArrowheads="1"/>
          </p:cNvSpPr>
          <p:nvPr/>
        </p:nvSpPr>
        <p:spPr bwMode="auto">
          <a:xfrm>
            <a:off x="1309695" y="3363139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0" name="Gerade Verbindung mit Pfeil 50"/>
          <p:cNvCxnSpPr/>
          <p:nvPr/>
        </p:nvCxnSpPr>
        <p:spPr>
          <a:xfrm rot="16200000" flipH="1">
            <a:off x="2864281" y="3686303"/>
            <a:ext cx="322658" cy="2696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mit Pfeil 50"/>
          <p:cNvCxnSpPr>
            <a:endCxn id="162" idx="6"/>
          </p:cNvCxnSpPr>
          <p:nvPr/>
        </p:nvCxnSpPr>
        <p:spPr>
          <a:xfrm rot="5400000">
            <a:off x="3610157" y="3711718"/>
            <a:ext cx="322658" cy="2188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AutoShape 2"/>
          <p:cNvSpPr>
            <a:spLocks noChangeArrowheads="1"/>
          </p:cNvSpPr>
          <p:nvPr/>
        </p:nvSpPr>
        <p:spPr bwMode="auto">
          <a:xfrm>
            <a:off x="3181903" y="3730494"/>
            <a:ext cx="480171" cy="503927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AND</a:t>
            </a:r>
          </a:p>
        </p:txBody>
      </p:sp>
      <p:sp>
        <p:nvSpPr>
          <p:cNvPr id="163" name="AutoShape 5"/>
          <p:cNvSpPr>
            <a:spLocks noChangeArrowheads="1"/>
          </p:cNvSpPr>
          <p:nvPr/>
        </p:nvSpPr>
        <p:spPr bwMode="auto">
          <a:xfrm>
            <a:off x="2483768" y="3333879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AutoShape 4"/>
          <p:cNvSpPr>
            <a:spLocks noChangeArrowheads="1"/>
          </p:cNvSpPr>
          <p:nvPr/>
        </p:nvSpPr>
        <p:spPr bwMode="auto">
          <a:xfrm>
            <a:off x="3039762" y="4376785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5" name="Gerade Verbindung mit Pfeil 164"/>
          <p:cNvCxnSpPr>
            <a:stCxn id="162" idx="4"/>
            <a:endCxn id="164" idx="0"/>
          </p:cNvCxnSpPr>
          <p:nvPr/>
        </p:nvCxnSpPr>
        <p:spPr>
          <a:xfrm>
            <a:off x="3421989" y="4234421"/>
            <a:ext cx="2845" cy="142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utoShape 5"/>
          <p:cNvSpPr>
            <a:spLocks noChangeArrowheads="1"/>
          </p:cNvSpPr>
          <p:nvPr/>
        </p:nvSpPr>
        <p:spPr bwMode="auto">
          <a:xfrm>
            <a:off x="3469935" y="3333879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7" name="Gerade Verbindung mit Pfeil 50"/>
          <p:cNvCxnSpPr/>
          <p:nvPr/>
        </p:nvCxnSpPr>
        <p:spPr>
          <a:xfrm rot="16200000" flipH="1">
            <a:off x="4808497" y="3709416"/>
            <a:ext cx="322658" cy="2696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mit Pfeil 50"/>
          <p:cNvCxnSpPr>
            <a:endCxn id="169" idx="6"/>
          </p:cNvCxnSpPr>
          <p:nvPr/>
        </p:nvCxnSpPr>
        <p:spPr>
          <a:xfrm rot="5400000">
            <a:off x="5554373" y="3734831"/>
            <a:ext cx="322658" cy="2188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AutoShape 2"/>
          <p:cNvSpPr>
            <a:spLocks noChangeArrowheads="1"/>
          </p:cNvSpPr>
          <p:nvPr/>
        </p:nvSpPr>
        <p:spPr bwMode="auto">
          <a:xfrm>
            <a:off x="5126119" y="3753607"/>
            <a:ext cx="480171" cy="503927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sp>
        <p:nvSpPr>
          <p:cNvPr id="170" name="AutoShape 5"/>
          <p:cNvSpPr>
            <a:spLocks noChangeArrowheads="1"/>
          </p:cNvSpPr>
          <p:nvPr/>
        </p:nvSpPr>
        <p:spPr bwMode="auto">
          <a:xfrm>
            <a:off x="4427984" y="3356992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AutoShape 4"/>
          <p:cNvSpPr>
            <a:spLocks noChangeArrowheads="1"/>
          </p:cNvSpPr>
          <p:nvPr/>
        </p:nvSpPr>
        <p:spPr bwMode="auto">
          <a:xfrm>
            <a:off x="4983978" y="4399898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2" name="Gerade Verbindung mit Pfeil 171"/>
          <p:cNvCxnSpPr>
            <a:stCxn id="169" idx="4"/>
            <a:endCxn id="171" idx="0"/>
          </p:cNvCxnSpPr>
          <p:nvPr/>
        </p:nvCxnSpPr>
        <p:spPr>
          <a:xfrm>
            <a:off x="5366205" y="4257534"/>
            <a:ext cx="2845" cy="142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AutoShape 5"/>
          <p:cNvSpPr>
            <a:spLocks noChangeArrowheads="1"/>
          </p:cNvSpPr>
          <p:nvPr/>
        </p:nvSpPr>
        <p:spPr bwMode="auto">
          <a:xfrm>
            <a:off x="5414151" y="3356992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4" name="Gerade Verbindung mit Pfeil 50"/>
          <p:cNvCxnSpPr>
            <a:stCxn id="176" idx="2"/>
            <a:endCxn id="177" idx="0"/>
          </p:cNvCxnSpPr>
          <p:nvPr/>
        </p:nvCxnSpPr>
        <p:spPr>
          <a:xfrm rot="10800000" flipV="1">
            <a:off x="2291100" y="5702400"/>
            <a:ext cx="264676" cy="28099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mit Pfeil 50"/>
          <p:cNvCxnSpPr>
            <a:stCxn id="176" idx="6"/>
            <a:endCxn id="180" idx="0"/>
          </p:cNvCxnSpPr>
          <p:nvPr/>
        </p:nvCxnSpPr>
        <p:spPr>
          <a:xfrm>
            <a:off x="3035947" y="5702400"/>
            <a:ext cx="286886" cy="28099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utoShape 2"/>
          <p:cNvSpPr>
            <a:spLocks noChangeArrowheads="1"/>
          </p:cNvSpPr>
          <p:nvPr/>
        </p:nvSpPr>
        <p:spPr bwMode="auto">
          <a:xfrm>
            <a:off x="2555776" y="5450436"/>
            <a:ext cx="480171" cy="503927"/>
          </a:xfrm>
          <a:prstGeom prst="flowChartConnector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77" name="AutoShape 5"/>
          <p:cNvSpPr>
            <a:spLocks noChangeArrowheads="1"/>
          </p:cNvSpPr>
          <p:nvPr/>
        </p:nvSpPr>
        <p:spPr bwMode="auto">
          <a:xfrm>
            <a:off x="1884083" y="5983398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AutoShape 4"/>
          <p:cNvSpPr>
            <a:spLocks noChangeArrowheads="1"/>
          </p:cNvSpPr>
          <p:nvPr/>
        </p:nvSpPr>
        <p:spPr bwMode="auto">
          <a:xfrm>
            <a:off x="2413443" y="4903503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AutoShape 5"/>
          <p:cNvSpPr>
            <a:spLocks noChangeArrowheads="1"/>
          </p:cNvSpPr>
          <p:nvPr/>
        </p:nvSpPr>
        <p:spPr bwMode="auto">
          <a:xfrm>
            <a:off x="2915816" y="5983399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2" name="Gerade Verbindung mit Pfeil 181"/>
          <p:cNvCxnSpPr/>
          <p:nvPr/>
        </p:nvCxnSpPr>
        <p:spPr>
          <a:xfrm>
            <a:off x="2792679" y="5309749"/>
            <a:ext cx="2845" cy="142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mit Pfeil 50"/>
          <p:cNvCxnSpPr>
            <a:stCxn id="187" idx="2"/>
            <a:endCxn id="188" idx="0"/>
          </p:cNvCxnSpPr>
          <p:nvPr/>
        </p:nvCxnSpPr>
        <p:spPr>
          <a:xfrm rot="10800000" flipV="1">
            <a:off x="4246723" y="5688782"/>
            <a:ext cx="264676" cy="28099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mit Pfeil 50"/>
          <p:cNvCxnSpPr>
            <a:stCxn id="187" idx="6"/>
            <a:endCxn id="190" idx="0"/>
          </p:cNvCxnSpPr>
          <p:nvPr/>
        </p:nvCxnSpPr>
        <p:spPr>
          <a:xfrm>
            <a:off x="4991570" y="5688782"/>
            <a:ext cx="286886" cy="28099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AutoShape 2"/>
          <p:cNvSpPr>
            <a:spLocks noChangeArrowheads="1"/>
          </p:cNvSpPr>
          <p:nvPr/>
        </p:nvSpPr>
        <p:spPr bwMode="auto">
          <a:xfrm>
            <a:off x="4511399" y="5436818"/>
            <a:ext cx="480171" cy="503927"/>
          </a:xfrm>
          <a:prstGeom prst="flowChartConnector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sp>
        <p:nvSpPr>
          <p:cNvPr id="188" name="AutoShape 5"/>
          <p:cNvSpPr>
            <a:spLocks noChangeArrowheads="1"/>
          </p:cNvSpPr>
          <p:nvPr/>
        </p:nvSpPr>
        <p:spPr bwMode="auto">
          <a:xfrm>
            <a:off x="3839706" y="5969780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AutoShape 4"/>
          <p:cNvSpPr>
            <a:spLocks noChangeArrowheads="1"/>
          </p:cNvSpPr>
          <p:nvPr/>
        </p:nvSpPr>
        <p:spPr bwMode="auto">
          <a:xfrm>
            <a:off x="4369066" y="4889885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AutoShape 5"/>
          <p:cNvSpPr>
            <a:spLocks noChangeArrowheads="1"/>
          </p:cNvSpPr>
          <p:nvPr/>
        </p:nvSpPr>
        <p:spPr bwMode="auto">
          <a:xfrm>
            <a:off x="4871439" y="5969781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1" name="Gerade Verbindung mit Pfeil 190"/>
          <p:cNvCxnSpPr/>
          <p:nvPr/>
        </p:nvCxnSpPr>
        <p:spPr>
          <a:xfrm>
            <a:off x="4748302" y="5296131"/>
            <a:ext cx="2845" cy="142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mit Pfeil 50"/>
          <p:cNvCxnSpPr>
            <a:stCxn id="194" idx="2"/>
            <a:endCxn id="195" idx="0"/>
          </p:cNvCxnSpPr>
          <p:nvPr/>
        </p:nvCxnSpPr>
        <p:spPr>
          <a:xfrm rot="10800000" flipV="1">
            <a:off x="6387700" y="5684312"/>
            <a:ext cx="264676" cy="28099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mit Pfeil 50"/>
          <p:cNvCxnSpPr>
            <a:stCxn id="194" idx="6"/>
            <a:endCxn id="197" idx="0"/>
          </p:cNvCxnSpPr>
          <p:nvPr/>
        </p:nvCxnSpPr>
        <p:spPr>
          <a:xfrm>
            <a:off x="7132547" y="5684312"/>
            <a:ext cx="286886" cy="28099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AutoShape 2"/>
          <p:cNvSpPr>
            <a:spLocks noChangeArrowheads="1"/>
          </p:cNvSpPr>
          <p:nvPr/>
        </p:nvSpPr>
        <p:spPr bwMode="auto">
          <a:xfrm>
            <a:off x="6652376" y="5432348"/>
            <a:ext cx="480171" cy="503927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AND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95" name="AutoShape 5"/>
          <p:cNvSpPr>
            <a:spLocks noChangeArrowheads="1"/>
          </p:cNvSpPr>
          <p:nvPr/>
        </p:nvSpPr>
        <p:spPr bwMode="auto">
          <a:xfrm>
            <a:off x="5980683" y="5965310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AutoShape 4"/>
          <p:cNvSpPr>
            <a:spLocks noChangeArrowheads="1"/>
          </p:cNvSpPr>
          <p:nvPr/>
        </p:nvSpPr>
        <p:spPr bwMode="auto">
          <a:xfrm>
            <a:off x="6510043" y="4885415"/>
            <a:ext cx="770143" cy="41071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AutoShape 5"/>
          <p:cNvSpPr>
            <a:spLocks noChangeArrowheads="1"/>
          </p:cNvSpPr>
          <p:nvPr/>
        </p:nvSpPr>
        <p:spPr bwMode="auto">
          <a:xfrm>
            <a:off x="7012416" y="5965311"/>
            <a:ext cx="814033" cy="32592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8" name="Gerade Verbindung mit Pfeil 197"/>
          <p:cNvCxnSpPr/>
          <p:nvPr/>
        </p:nvCxnSpPr>
        <p:spPr>
          <a:xfrm>
            <a:off x="6889279" y="5291661"/>
            <a:ext cx="2845" cy="142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Gerade Verbindung 211"/>
          <p:cNvCxnSpPr/>
          <p:nvPr/>
        </p:nvCxnSpPr>
        <p:spPr>
          <a:xfrm flipH="1">
            <a:off x="1933311" y="4885415"/>
            <a:ext cx="1540571" cy="1416836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219"/>
          <p:cNvCxnSpPr/>
          <p:nvPr/>
        </p:nvCxnSpPr>
        <p:spPr>
          <a:xfrm flipH="1" flipV="1">
            <a:off x="2007830" y="4903503"/>
            <a:ext cx="1618452" cy="1387728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Gerade Verbindung 222"/>
          <p:cNvCxnSpPr/>
          <p:nvPr/>
        </p:nvCxnSpPr>
        <p:spPr>
          <a:xfrm flipH="1">
            <a:off x="3923929" y="4903503"/>
            <a:ext cx="1445121" cy="1369005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 flipH="1" flipV="1">
            <a:off x="3998447" y="4873760"/>
            <a:ext cx="1618452" cy="1387728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6366554" y="7290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EPK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7818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837362" y="6381328"/>
            <a:ext cx="2133600" cy="365125"/>
          </a:xfrm>
        </p:spPr>
        <p:txBody>
          <a:bodyPr/>
          <a:lstStyle/>
          <a:p>
            <a:fld id="{60CAB261-AA51-405E-BE31-6B4CC6BF7E0F}" type="slidenum">
              <a:rPr lang="de-DE" smtClean="0"/>
              <a:t>15</a:t>
            </a:fld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5172468" y="1340169"/>
            <a:ext cx="2696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Syntax" panose="00000400000000000000" pitchFamily="2" charset="0"/>
              </a:rPr>
              <a:t>ja</a:t>
            </a:r>
            <a:endParaRPr lang="de-DE" sz="900" dirty="0">
              <a:latin typeface="Syntax" panose="00000400000000000000" pitchFamily="2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5662550" y="994048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Syntax" panose="00000400000000000000" pitchFamily="2" charset="0"/>
              </a:rPr>
              <a:t>nein</a:t>
            </a:r>
            <a:endParaRPr lang="de-DE" sz="900" dirty="0">
              <a:latin typeface="Syntax" panose="00000400000000000000" pitchFamily="2" charset="0"/>
            </a:endParaRPr>
          </a:p>
        </p:txBody>
      </p:sp>
      <p:sp>
        <p:nvSpPr>
          <p:cNvPr id="108" name="Flussdiagramm: Alternativer Prozess 107"/>
          <p:cNvSpPr/>
          <p:nvPr/>
        </p:nvSpPr>
        <p:spPr>
          <a:xfrm>
            <a:off x="1475656" y="584684"/>
            <a:ext cx="567981" cy="302338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Input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hteck 110"/>
          <p:cNvSpPr/>
          <p:nvPr/>
        </p:nvSpPr>
        <p:spPr>
          <a:xfrm>
            <a:off x="1069845" y="1142687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113" name="Gerade Verbindung mit Pfeil 112"/>
          <p:cNvCxnSpPr/>
          <p:nvPr/>
        </p:nvCxnSpPr>
        <p:spPr>
          <a:xfrm flipV="1">
            <a:off x="1397694" y="1007105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4" name="Rechteck 113"/>
          <p:cNvSpPr/>
          <p:nvPr/>
        </p:nvSpPr>
        <p:spPr>
          <a:xfrm>
            <a:off x="1069803" y="1703440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126" name="Gerade Verbindung mit Pfeil 125"/>
          <p:cNvCxnSpPr/>
          <p:nvPr/>
        </p:nvCxnSpPr>
        <p:spPr>
          <a:xfrm flipV="1">
            <a:off x="2095267" y="1007105"/>
            <a:ext cx="0" cy="14934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>
          <a:xfrm>
            <a:off x="1392931" y="1006040"/>
            <a:ext cx="70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/>
          <p:cNvCxnSpPr/>
          <p:nvPr/>
        </p:nvCxnSpPr>
        <p:spPr>
          <a:xfrm flipV="1">
            <a:off x="1764250" y="887022"/>
            <a:ext cx="1" cy="120083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0" name="Rechteck 129"/>
          <p:cNvSpPr/>
          <p:nvPr/>
        </p:nvSpPr>
        <p:spPr>
          <a:xfrm>
            <a:off x="1775624" y="1143586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sp>
        <p:nvSpPr>
          <p:cNvPr id="131" name="Rechteck 130"/>
          <p:cNvSpPr/>
          <p:nvPr/>
        </p:nvSpPr>
        <p:spPr>
          <a:xfrm>
            <a:off x="1770819" y="1704339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134" name="Gerade Verbindung mit Pfeil 133"/>
          <p:cNvCxnSpPr/>
          <p:nvPr/>
        </p:nvCxnSpPr>
        <p:spPr>
          <a:xfrm flipV="1">
            <a:off x="1394122" y="1563554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5" name="Gerade Verbindung mit Pfeil 134"/>
          <p:cNvCxnSpPr/>
          <p:nvPr/>
        </p:nvCxnSpPr>
        <p:spPr>
          <a:xfrm flipV="1">
            <a:off x="2090387" y="1568880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7" name="Rechteck 136"/>
          <p:cNvSpPr/>
          <p:nvPr/>
        </p:nvSpPr>
        <p:spPr>
          <a:xfrm>
            <a:off x="186146" y="1006975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sp>
        <p:nvSpPr>
          <p:cNvPr id="139" name="Rechteck 138"/>
          <p:cNvSpPr/>
          <p:nvPr/>
        </p:nvSpPr>
        <p:spPr>
          <a:xfrm>
            <a:off x="186104" y="1567728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145" name="Gerade Verbindung mit Pfeil 144"/>
          <p:cNvCxnSpPr/>
          <p:nvPr/>
        </p:nvCxnSpPr>
        <p:spPr>
          <a:xfrm flipV="1">
            <a:off x="510423" y="1427842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8" name="Rechteck 157"/>
          <p:cNvSpPr/>
          <p:nvPr/>
        </p:nvSpPr>
        <p:spPr>
          <a:xfrm>
            <a:off x="184275" y="2120313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159" name="Gerade Verbindung mit Pfeil 158"/>
          <p:cNvCxnSpPr/>
          <p:nvPr/>
        </p:nvCxnSpPr>
        <p:spPr>
          <a:xfrm flipV="1">
            <a:off x="508594" y="1980427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0" name="Flussdiagramm: Alternativer Prozess 159"/>
          <p:cNvSpPr/>
          <p:nvPr/>
        </p:nvSpPr>
        <p:spPr>
          <a:xfrm>
            <a:off x="230024" y="578534"/>
            <a:ext cx="567981" cy="302338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Input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1" name="Gerade Verbindung mit Pfeil 160"/>
          <p:cNvCxnSpPr/>
          <p:nvPr/>
        </p:nvCxnSpPr>
        <p:spPr>
          <a:xfrm flipV="1">
            <a:off x="508593" y="883207"/>
            <a:ext cx="1" cy="120083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2" name="Gerade Verbindung mit Pfeil 161"/>
          <p:cNvCxnSpPr/>
          <p:nvPr/>
        </p:nvCxnSpPr>
        <p:spPr>
          <a:xfrm flipV="1">
            <a:off x="1398885" y="2127460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" name="Gerade Verbindung mit Pfeil 162"/>
          <p:cNvCxnSpPr/>
          <p:nvPr/>
        </p:nvCxnSpPr>
        <p:spPr>
          <a:xfrm flipV="1">
            <a:off x="2095150" y="2128023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" name="Flussdiagramm: Alternativer Prozess 163"/>
          <p:cNvSpPr/>
          <p:nvPr/>
        </p:nvSpPr>
        <p:spPr>
          <a:xfrm>
            <a:off x="2968291" y="590211"/>
            <a:ext cx="567981" cy="302338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Input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Rechteck 164"/>
          <p:cNvSpPr/>
          <p:nvPr/>
        </p:nvSpPr>
        <p:spPr>
          <a:xfrm>
            <a:off x="2562480" y="1148214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166" name="Gerade Verbindung mit Pfeil 165"/>
          <p:cNvCxnSpPr/>
          <p:nvPr/>
        </p:nvCxnSpPr>
        <p:spPr>
          <a:xfrm flipV="1">
            <a:off x="2890329" y="1012632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8" name="Gerade Verbindung mit Pfeil 167"/>
          <p:cNvCxnSpPr/>
          <p:nvPr/>
        </p:nvCxnSpPr>
        <p:spPr>
          <a:xfrm flipV="1">
            <a:off x="3587902" y="1012632"/>
            <a:ext cx="0" cy="14934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>
          <a:xfrm>
            <a:off x="2885566" y="1011567"/>
            <a:ext cx="70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/>
          <p:nvPr/>
        </p:nvCxnSpPr>
        <p:spPr>
          <a:xfrm flipV="1">
            <a:off x="3256885" y="892549"/>
            <a:ext cx="1" cy="120083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1" name="Rechteck 170"/>
          <p:cNvSpPr/>
          <p:nvPr/>
        </p:nvSpPr>
        <p:spPr>
          <a:xfrm>
            <a:off x="3268259" y="1149113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sp>
        <p:nvSpPr>
          <p:cNvPr id="172" name="Rechteck 171"/>
          <p:cNvSpPr/>
          <p:nvPr/>
        </p:nvSpPr>
        <p:spPr>
          <a:xfrm>
            <a:off x="3263454" y="1709866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173" name="Gerade Verbindung mit Pfeil 172"/>
          <p:cNvCxnSpPr/>
          <p:nvPr/>
        </p:nvCxnSpPr>
        <p:spPr>
          <a:xfrm flipV="1">
            <a:off x="2883979" y="1565611"/>
            <a:ext cx="21" cy="694656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non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" name="Gerade Verbindung mit Pfeil 173"/>
          <p:cNvCxnSpPr/>
          <p:nvPr/>
        </p:nvCxnSpPr>
        <p:spPr>
          <a:xfrm flipV="1">
            <a:off x="3583022" y="1574407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>
          <a:xfrm>
            <a:off x="2879119" y="2269657"/>
            <a:ext cx="7186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mit Pfeil 178"/>
          <p:cNvCxnSpPr/>
          <p:nvPr/>
        </p:nvCxnSpPr>
        <p:spPr>
          <a:xfrm flipV="1">
            <a:off x="3258691" y="2270522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0" name="Rechteck 179"/>
          <p:cNvSpPr/>
          <p:nvPr/>
        </p:nvSpPr>
        <p:spPr>
          <a:xfrm>
            <a:off x="2942010" y="2405692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sp>
        <p:nvSpPr>
          <p:cNvPr id="194" name="Flussdiagramm: Verzweigung 193"/>
          <p:cNvSpPr/>
          <p:nvPr/>
        </p:nvSpPr>
        <p:spPr>
          <a:xfrm>
            <a:off x="5153418" y="1027385"/>
            <a:ext cx="642718" cy="394923"/>
          </a:xfrm>
          <a:prstGeom prst="flowChartDecision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sp>
        <p:nvSpPr>
          <p:cNvPr id="195" name="Flussdiagramm: Alternativer Prozess 194"/>
          <p:cNvSpPr/>
          <p:nvPr/>
        </p:nvSpPr>
        <p:spPr>
          <a:xfrm>
            <a:off x="5190786" y="593261"/>
            <a:ext cx="567981" cy="302338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Input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6" name="Gerade Verbindung mit Pfeil 195"/>
          <p:cNvCxnSpPr/>
          <p:nvPr/>
        </p:nvCxnSpPr>
        <p:spPr>
          <a:xfrm flipV="1">
            <a:off x="5479380" y="901949"/>
            <a:ext cx="1" cy="120083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9" name="Rechteck 198"/>
          <p:cNvSpPr/>
          <p:nvPr/>
        </p:nvSpPr>
        <p:spPr>
          <a:xfrm>
            <a:off x="5161605" y="1562277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sp>
        <p:nvSpPr>
          <p:cNvPr id="200" name="Rechteck 199"/>
          <p:cNvSpPr/>
          <p:nvPr/>
        </p:nvSpPr>
        <p:spPr>
          <a:xfrm>
            <a:off x="5159404" y="2110783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201" name="Gerade Verbindung mit Pfeil 200"/>
          <p:cNvCxnSpPr/>
          <p:nvPr/>
        </p:nvCxnSpPr>
        <p:spPr>
          <a:xfrm flipV="1">
            <a:off x="5478972" y="1975324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2" name="Gerade Verbindung mit Pfeil 201"/>
          <p:cNvCxnSpPr/>
          <p:nvPr/>
        </p:nvCxnSpPr>
        <p:spPr>
          <a:xfrm flipV="1">
            <a:off x="5482704" y="1427634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3" name="Gerade Verbindung mit Pfeil 202"/>
          <p:cNvCxnSpPr>
            <a:stCxn id="204" idx="1"/>
            <a:endCxn id="194" idx="3"/>
          </p:cNvCxnSpPr>
          <p:nvPr/>
        </p:nvCxnSpPr>
        <p:spPr>
          <a:xfrm flipH="1" flipV="1">
            <a:off x="5796136" y="1224847"/>
            <a:ext cx="210220" cy="1379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4" name="Rechteck 203"/>
          <p:cNvSpPr/>
          <p:nvPr/>
        </p:nvSpPr>
        <p:spPr>
          <a:xfrm>
            <a:off x="6006356" y="1016119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205" name="Gerade Verbindung mit Pfeil 204"/>
          <p:cNvCxnSpPr/>
          <p:nvPr/>
        </p:nvCxnSpPr>
        <p:spPr>
          <a:xfrm flipV="1">
            <a:off x="6341567" y="1427188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6" name="Gerade Verbindung mit Pfeil 205"/>
          <p:cNvCxnSpPr/>
          <p:nvPr/>
        </p:nvCxnSpPr>
        <p:spPr>
          <a:xfrm flipV="1">
            <a:off x="5474777" y="2540526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7" name="Rechteck 206"/>
          <p:cNvSpPr/>
          <p:nvPr/>
        </p:nvSpPr>
        <p:spPr>
          <a:xfrm>
            <a:off x="6032500" y="1575255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208" name="Gerade Verbindung mit Pfeil 207"/>
          <p:cNvCxnSpPr/>
          <p:nvPr/>
        </p:nvCxnSpPr>
        <p:spPr>
          <a:xfrm flipV="1">
            <a:off x="6334225" y="1998991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9" name="Textfeld 208"/>
          <p:cNvSpPr txBox="1"/>
          <p:nvPr/>
        </p:nvSpPr>
        <p:spPr>
          <a:xfrm>
            <a:off x="7096344" y="1333794"/>
            <a:ext cx="2696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Syntax" panose="00000400000000000000" pitchFamily="2" charset="0"/>
              </a:rPr>
              <a:t>ja</a:t>
            </a:r>
            <a:endParaRPr lang="de-DE" sz="900" dirty="0">
              <a:latin typeface="Syntax" panose="00000400000000000000" pitchFamily="2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7586426" y="987673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Syntax" panose="00000400000000000000" pitchFamily="2" charset="0"/>
              </a:rPr>
              <a:t>nein</a:t>
            </a:r>
            <a:endParaRPr lang="de-DE" sz="900" dirty="0">
              <a:latin typeface="Syntax" panose="00000400000000000000" pitchFamily="2" charset="0"/>
            </a:endParaRPr>
          </a:p>
        </p:txBody>
      </p:sp>
      <p:sp>
        <p:nvSpPr>
          <p:cNvPr id="211" name="Flussdiagramm: Verzweigung 210"/>
          <p:cNvSpPr/>
          <p:nvPr/>
        </p:nvSpPr>
        <p:spPr>
          <a:xfrm>
            <a:off x="7077294" y="1021010"/>
            <a:ext cx="642718" cy="394923"/>
          </a:xfrm>
          <a:prstGeom prst="flowChartDecision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sp>
        <p:nvSpPr>
          <p:cNvPr id="212" name="Flussdiagramm: Alternativer Prozess 211"/>
          <p:cNvSpPr/>
          <p:nvPr/>
        </p:nvSpPr>
        <p:spPr>
          <a:xfrm>
            <a:off x="7114662" y="586886"/>
            <a:ext cx="567981" cy="302338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Input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3" name="Gerade Verbindung mit Pfeil 212"/>
          <p:cNvCxnSpPr/>
          <p:nvPr/>
        </p:nvCxnSpPr>
        <p:spPr>
          <a:xfrm flipV="1">
            <a:off x="7403256" y="895574"/>
            <a:ext cx="1" cy="120083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4" name="Rechteck 213"/>
          <p:cNvSpPr/>
          <p:nvPr/>
        </p:nvSpPr>
        <p:spPr>
          <a:xfrm>
            <a:off x="7085481" y="1555902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sp>
        <p:nvSpPr>
          <p:cNvPr id="215" name="Rechteck 214"/>
          <p:cNvSpPr/>
          <p:nvPr/>
        </p:nvSpPr>
        <p:spPr>
          <a:xfrm>
            <a:off x="7083280" y="2269657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216" name="Gerade Verbindung mit Pfeil 215"/>
          <p:cNvCxnSpPr>
            <a:endCxn id="214" idx="2"/>
          </p:cNvCxnSpPr>
          <p:nvPr/>
        </p:nvCxnSpPr>
        <p:spPr>
          <a:xfrm flipV="1">
            <a:off x="7413351" y="1976115"/>
            <a:ext cx="0" cy="284152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7" name="Gerade Verbindung mit Pfeil 216"/>
          <p:cNvCxnSpPr/>
          <p:nvPr/>
        </p:nvCxnSpPr>
        <p:spPr>
          <a:xfrm flipV="1">
            <a:off x="7406580" y="1421259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8" name="Gerade Verbindung mit Pfeil 217"/>
          <p:cNvCxnSpPr>
            <a:stCxn id="219" idx="1"/>
            <a:endCxn id="211" idx="3"/>
          </p:cNvCxnSpPr>
          <p:nvPr/>
        </p:nvCxnSpPr>
        <p:spPr>
          <a:xfrm flipH="1" flipV="1">
            <a:off x="7720012" y="1218472"/>
            <a:ext cx="210220" cy="1379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9" name="Rechteck 218"/>
          <p:cNvSpPr/>
          <p:nvPr/>
        </p:nvSpPr>
        <p:spPr>
          <a:xfrm>
            <a:off x="7930232" y="1009744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220" name="Gerade Verbindung mit Pfeil 219"/>
          <p:cNvCxnSpPr/>
          <p:nvPr/>
        </p:nvCxnSpPr>
        <p:spPr>
          <a:xfrm flipV="1">
            <a:off x="8265443" y="1420813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1" name="Gerade Verbindung mit Pfeil 220"/>
          <p:cNvCxnSpPr/>
          <p:nvPr/>
        </p:nvCxnSpPr>
        <p:spPr>
          <a:xfrm flipV="1">
            <a:off x="7398653" y="2699326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2" name="Rechteck 221"/>
          <p:cNvSpPr/>
          <p:nvPr/>
        </p:nvSpPr>
        <p:spPr>
          <a:xfrm>
            <a:off x="7956376" y="1568880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223" name="Gerade Verbindung mit Pfeil 222"/>
          <p:cNvCxnSpPr/>
          <p:nvPr/>
        </p:nvCxnSpPr>
        <p:spPr>
          <a:xfrm flipV="1">
            <a:off x="8258101" y="1992616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non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4" name="Gerade Verbindung mit Pfeil 223"/>
          <p:cNvCxnSpPr/>
          <p:nvPr/>
        </p:nvCxnSpPr>
        <p:spPr>
          <a:xfrm>
            <a:off x="7411171" y="2120314"/>
            <a:ext cx="846930" cy="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9" name="Textfeld 228"/>
          <p:cNvSpPr txBox="1"/>
          <p:nvPr/>
        </p:nvSpPr>
        <p:spPr>
          <a:xfrm>
            <a:off x="5190766" y="4278288"/>
            <a:ext cx="2696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Syntax" panose="00000400000000000000" pitchFamily="2" charset="0"/>
              </a:rPr>
              <a:t>ja</a:t>
            </a:r>
            <a:endParaRPr lang="de-DE" sz="900" dirty="0">
              <a:latin typeface="Syntax" panose="00000400000000000000" pitchFamily="2" charset="0"/>
            </a:endParaRPr>
          </a:p>
        </p:txBody>
      </p:sp>
      <p:sp>
        <p:nvSpPr>
          <p:cNvPr id="230" name="Textfeld 229"/>
          <p:cNvSpPr txBox="1"/>
          <p:nvPr/>
        </p:nvSpPr>
        <p:spPr>
          <a:xfrm>
            <a:off x="5680848" y="3932167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Syntax" panose="00000400000000000000" pitchFamily="2" charset="0"/>
              </a:rPr>
              <a:t>nein</a:t>
            </a:r>
            <a:endParaRPr lang="de-DE" sz="900" dirty="0">
              <a:latin typeface="Syntax" panose="00000400000000000000" pitchFamily="2" charset="0"/>
            </a:endParaRPr>
          </a:p>
        </p:txBody>
      </p:sp>
      <p:sp>
        <p:nvSpPr>
          <p:cNvPr id="231" name="Flussdiagramm: Verzweigung 230"/>
          <p:cNvSpPr/>
          <p:nvPr/>
        </p:nvSpPr>
        <p:spPr>
          <a:xfrm>
            <a:off x="5171716" y="3965504"/>
            <a:ext cx="642718" cy="394923"/>
          </a:xfrm>
          <a:prstGeom prst="flowChartDecision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sp>
        <p:nvSpPr>
          <p:cNvPr id="232" name="Flussdiagramm: Alternativer Prozess 231"/>
          <p:cNvSpPr/>
          <p:nvPr/>
        </p:nvSpPr>
        <p:spPr>
          <a:xfrm>
            <a:off x="5209084" y="2924944"/>
            <a:ext cx="567981" cy="302338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Input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3" name="Gerade Verbindung mit Pfeil 232"/>
          <p:cNvCxnSpPr/>
          <p:nvPr/>
        </p:nvCxnSpPr>
        <p:spPr>
          <a:xfrm flipV="1">
            <a:off x="5497678" y="3840068"/>
            <a:ext cx="1" cy="120083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4" name="Rechteck 233"/>
          <p:cNvSpPr/>
          <p:nvPr/>
        </p:nvSpPr>
        <p:spPr>
          <a:xfrm>
            <a:off x="5177702" y="3419855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sp>
        <p:nvSpPr>
          <p:cNvPr id="235" name="Rechteck 234"/>
          <p:cNvSpPr/>
          <p:nvPr/>
        </p:nvSpPr>
        <p:spPr>
          <a:xfrm>
            <a:off x="5177702" y="4509120"/>
            <a:ext cx="655782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237" name="Gerade Verbindung mit Pfeil 236"/>
          <p:cNvCxnSpPr/>
          <p:nvPr/>
        </p:nvCxnSpPr>
        <p:spPr>
          <a:xfrm flipV="1">
            <a:off x="5501002" y="4365753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8" name="Gerade Verbindung mit Pfeil 237"/>
          <p:cNvCxnSpPr>
            <a:endCxn id="231" idx="3"/>
          </p:cNvCxnSpPr>
          <p:nvPr/>
        </p:nvCxnSpPr>
        <p:spPr>
          <a:xfrm flipH="1" flipV="1">
            <a:off x="5814434" y="4162966"/>
            <a:ext cx="210220" cy="1379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1" name="Gerade Verbindung mit Pfeil 240"/>
          <p:cNvCxnSpPr/>
          <p:nvPr/>
        </p:nvCxnSpPr>
        <p:spPr>
          <a:xfrm flipV="1">
            <a:off x="5493075" y="4932439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2" name="Rechteck 241"/>
          <p:cNvSpPr/>
          <p:nvPr/>
        </p:nvSpPr>
        <p:spPr>
          <a:xfrm>
            <a:off x="6024860" y="3950596"/>
            <a:ext cx="655739" cy="42021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900" dirty="0"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>
                <a:latin typeface="Syntax" panose="00000400000000000000" pitchFamily="2" charset="0"/>
              </a:rPr>
              <a:t>schritt </a:t>
            </a:r>
          </a:p>
        </p:txBody>
      </p:sp>
      <p:cxnSp>
        <p:nvCxnSpPr>
          <p:cNvPr id="245" name="Gerade Verbindung mit Pfeil 244"/>
          <p:cNvCxnSpPr>
            <a:endCxn id="232" idx="2"/>
          </p:cNvCxnSpPr>
          <p:nvPr/>
        </p:nvCxnSpPr>
        <p:spPr>
          <a:xfrm flipH="1" flipV="1">
            <a:off x="5493075" y="3227282"/>
            <a:ext cx="6168" cy="185912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" name="Gerade Verbindung mit Pfeil 96"/>
          <p:cNvCxnSpPr>
            <a:endCxn id="242" idx="0"/>
          </p:cNvCxnSpPr>
          <p:nvPr/>
        </p:nvCxnSpPr>
        <p:spPr>
          <a:xfrm>
            <a:off x="5505593" y="3288828"/>
            <a:ext cx="847137" cy="661768"/>
          </a:xfrm>
          <a:prstGeom prst="bentConnector2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3" name="Gerade Verbindung mit Pfeil 252"/>
          <p:cNvCxnSpPr/>
          <p:nvPr/>
        </p:nvCxnSpPr>
        <p:spPr>
          <a:xfrm flipV="1">
            <a:off x="3263779" y="2825905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4" name="Gerade Verbindung mit Pfeil 253"/>
          <p:cNvCxnSpPr/>
          <p:nvPr/>
        </p:nvCxnSpPr>
        <p:spPr>
          <a:xfrm flipV="1">
            <a:off x="508918" y="2534102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9" name="Gerade Verbindung mit Pfeil 278"/>
          <p:cNvCxnSpPr/>
          <p:nvPr/>
        </p:nvCxnSpPr>
        <p:spPr>
          <a:xfrm flipV="1">
            <a:off x="3585096" y="2135962"/>
            <a:ext cx="0" cy="134560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non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1475656" y="4047583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Flussdiagramme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12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837362" y="6381328"/>
            <a:ext cx="2133600" cy="365125"/>
          </a:xfrm>
        </p:spPr>
        <p:txBody>
          <a:bodyPr/>
          <a:lstStyle/>
          <a:p>
            <a:fld id="{60CAB261-AA51-405E-BE31-6B4CC6BF7E0F}" type="slidenum">
              <a:rPr lang="de-DE" smtClean="0"/>
              <a:t>2</a:t>
            </a:fld>
            <a:endParaRPr lang="de-DE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788024" y="374721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Torten-bestellung ist ein-getroffen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788024" y="1165250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 aus dem Vorratslager beschaffen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4788024" y="1840281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sind bereit-gestellt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4788024" y="2626597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 erstellen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4826992" y="3284984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Hochzeits-torte ist erstellt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4826992" y="4081615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 ausliefern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Gerade Verbindung mit Pfeil 26"/>
          <p:cNvCxnSpPr/>
          <p:nvPr/>
        </p:nvCxnSpPr>
        <p:spPr>
          <a:xfrm>
            <a:off x="5437460" y="4869160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4820642" y="4720601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Auftrag ist beendet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5436096" y="4587478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5436096" y="3933056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5437460" y="3140968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5437460" y="2492896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5436096" y="1693493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ige Legende 35"/>
          <p:cNvSpPr/>
          <p:nvPr/>
        </p:nvSpPr>
        <p:spPr>
          <a:xfrm>
            <a:off x="6156176" y="267963"/>
            <a:ext cx="648072" cy="288032"/>
          </a:xfrm>
          <a:prstGeom prst="wedgeRectCallout">
            <a:avLst>
              <a:gd name="adj1" fmla="val -64668"/>
              <a:gd name="adj2" fmla="val 81239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Start-</a:t>
            </a:r>
            <a:r>
              <a:rPr lang="de-DE" sz="900" dirty="0">
                <a:solidFill>
                  <a:schemeClr val="tx1"/>
                </a:solidFill>
                <a:latin typeface="Syntax" panose="00000400000000000000" pitchFamily="2" charset="0"/>
              </a:rPr>
              <a:t>e</a:t>
            </a:r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reignis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38" name="Rechteckige Legende 37"/>
          <p:cNvSpPr/>
          <p:nvPr/>
        </p:nvSpPr>
        <p:spPr>
          <a:xfrm>
            <a:off x="3995936" y="1165250"/>
            <a:ext cx="720080" cy="288032"/>
          </a:xfrm>
          <a:prstGeom prst="wedgeRectCallout">
            <a:avLst>
              <a:gd name="adj1" fmla="val 58790"/>
              <a:gd name="adj2" fmla="val 79034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  <a:latin typeface="Syntax" panose="00000400000000000000" pitchFamily="2" charset="0"/>
              </a:rPr>
              <a:t>Funktion (Tätigkeit)</a:t>
            </a:r>
          </a:p>
        </p:txBody>
      </p:sp>
      <p:sp>
        <p:nvSpPr>
          <p:cNvPr id="39" name="Rechteckige Legende 38"/>
          <p:cNvSpPr/>
          <p:nvPr/>
        </p:nvSpPr>
        <p:spPr>
          <a:xfrm>
            <a:off x="6148861" y="1844824"/>
            <a:ext cx="648072" cy="288032"/>
          </a:xfrm>
          <a:prstGeom prst="wedgeRectCallout">
            <a:avLst>
              <a:gd name="adj1" fmla="val -64668"/>
              <a:gd name="adj2" fmla="val 81239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Ereignis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40" name="Rechteckige Legende 39"/>
          <p:cNvSpPr/>
          <p:nvPr/>
        </p:nvSpPr>
        <p:spPr>
          <a:xfrm>
            <a:off x="6166780" y="883320"/>
            <a:ext cx="648072" cy="288032"/>
          </a:xfrm>
          <a:prstGeom prst="wedgeRectCallout">
            <a:avLst>
              <a:gd name="adj1" fmla="val -157470"/>
              <a:gd name="adj2" fmla="val 26847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  <a:latin typeface="Syntax" panose="00000400000000000000" pitchFamily="2" charset="0"/>
              </a:rPr>
              <a:t>Kontroll-fluss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4834632" y="5517232"/>
            <a:ext cx="1656184" cy="702277"/>
            <a:chOff x="7092280" y="2719434"/>
            <a:chExt cx="1656184" cy="702277"/>
          </a:xfrm>
        </p:grpSpPr>
        <p:sp>
          <p:nvSpPr>
            <p:cNvPr id="42" name="AutoShape 4"/>
            <p:cNvSpPr>
              <a:spLocks noChangeArrowheads="1"/>
            </p:cNvSpPr>
            <p:nvPr/>
          </p:nvSpPr>
          <p:spPr bwMode="auto">
            <a:xfrm>
              <a:off x="7452320" y="2769096"/>
              <a:ext cx="1296144" cy="652615"/>
            </a:xfrm>
            <a:prstGeom prst="flowChartPreparation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endParaRPr lang="de-DE" altLang="de-DE" sz="900" dirty="0">
                <a:latin typeface="Syntax" pitchFamily="2" charset="0"/>
                <a:cs typeface="Arial" pitchFamily="34" charset="0"/>
              </a:endParaRPr>
            </a:p>
          </p:txBody>
        </p:sp>
        <p:sp>
          <p:nvSpPr>
            <p:cNvPr id="41" name="AutoShape 5"/>
            <p:cNvSpPr>
              <a:spLocks noChangeArrowheads="1"/>
            </p:cNvSpPr>
            <p:nvPr/>
          </p:nvSpPr>
          <p:spPr bwMode="auto">
            <a:xfrm>
              <a:off x="7092280" y="2719434"/>
              <a:ext cx="1296144" cy="564283"/>
            </a:xfrm>
            <a:prstGeom prst="flowChartAlternateProcess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altLang="de-DE" sz="900" b="1" dirty="0" smtClean="0">
                  <a:latin typeface="Syntax" pitchFamily="2" charset="0"/>
                  <a:cs typeface="Arial" pitchFamily="34" charset="0"/>
                </a:rPr>
                <a:t>Folge-Prozess</a:t>
              </a:r>
              <a:r>
                <a:rPr lang="de-DE" altLang="de-DE" sz="900" dirty="0" smtClean="0">
                  <a:latin typeface="Syntax" pitchFamily="2" charset="0"/>
                  <a:cs typeface="Arial" pitchFamily="34" charset="0"/>
                </a:rPr>
                <a:t/>
              </a:r>
              <a:br>
                <a:rPr lang="de-DE" altLang="de-DE" sz="900" dirty="0" smtClean="0">
                  <a:latin typeface="Syntax" pitchFamily="2" charset="0"/>
                  <a:cs typeface="Arial" pitchFamily="34" charset="0"/>
                </a:rPr>
              </a:br>
              <a:r>
                <a:rPr lang="de-DE" altLang="de-DE" sz="900" dirty="0" smtClean="0">
                  <a:latin typeface="Syntax" pitchFamily="2" charset="0"/>
                  <a:cs typeface="Arial" pitchFamily="34" charset="0"/>
                </a:rPr>
                <a:t>Feedback einholen, Nachbetreuung</a:t>
              </a:r>
              <a:endParaRPr lang="de-DE" altLang="de-DE" sz="900" dirty="0">
                <a:latin typeface="Syntax" pitchFamily="2" charset="0"/>
                <a:cs typeface="Arial" pitchFamily="34" charset="0"/>
              </a:endParaRPr>
            </a:p>
          </p:txBody>
        </p:sp>
      </p:grpSp>
      <p:cxnSp>
        <p:nvCxnSpPr>
          <p:cNvPr id="45" name="Gerade Verbindung mit Pfeil 44"/>
          <p:cNvCxnSpPr/>
          <p:nvPr/>
        </p:nvCxnSpPr>
        <p:spPr>
          <a:xfrm>
            <a:off x="5437956" y="5373216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ige Legende 45"/>
          <p:cNvSpPr/>
          <p:nvPr/>
        </p:nvSpPr>
        <p:spPr>
          <a:xfrm>
            <a:off x="3910609" y="5787461"/>
            <a:ext cx="776114" cy="432048"/>
          </a:xfrm>
          <a:prstGeom prst="wedgeRectCallout">
            <a:avLst>
              <a:gd name="adj1" fmla="val 67148"/>
              <a:gd name="adj2" fmla="val -80158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Prozess-schnittstelle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cxnSp>
        <p:nvCxnSpPr>
          <p:cNvPr id="50" name="Gerade Verbindung mit Pfeil 49"/>
          <p:cNvCxnSpPr/>
          <p:nvPr/>
        </p:nvCxnSpPr>
        <p:spPr>
          <a:xfrm>
            <a:off x="5437640" y="1009988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ige Legende 46"/>
          <p:cNvSpPr/>
          <p:nvPr/>
        </p:nvSpPr>
        <p:spPr>
          <a:xfrm>
            <a:off x="3995936" y="2636912"/>
            <a:ext cx="720080" cy="288032"/>
          </a:xfrm>
          <a:prstGeom prst="wedgeRectCallout">
            <a:avLst>
              <a:gd name="adj1" fmla="val 58790"/>
              <a:gd name="adj2" fmla="val 79034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  <a:latin typeface="Syntax" panose="00000400000000000000" pitchFamily="2" charset="0"/>
              </a:rPr>
              <a:t>Funktion (Tätigkeit)</a:t>
            </a:r>
          </a:p>
        </p:txBody>
      </p:sp>
      <p:sp>
        <p:nvSpPr>
          <p:cNvPr id="49" name="Rechteckige Legende 48"/>
          <p:cNvSpPr/>
          <p:nvPr/>
        </p:nvSpPr>
        <p:spPr>
          <a:xfrm>
            <a:off x="3995936" y="4077072"/>
            <a:ext cx="720080" cy="288032"/>
          </a:xfrm>
          <a:prstGeom prst="wedgeRectCallout">
            <a:avLst>
              <a:gd name="adj1" fmla="val 58790"/>
              <a:gd name="adj2" fmla="val 79034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  <a:latin typeface="Syntax" panose="00000400000000000000" pitchFamily="2" charset="0"/>
              </a:rPr>
              <a:t>Funktion (Tätigkeit)</a:t>
            </a:r>
          </a:p>
        </p:txBody>
      </p:sp>
      <p:sp>
        <p:nvSpPr>
          <p:cNvPr id="53" name="Rechteckige Legende 52"/>
          <p:cNvSpPr/>
          <p:nvPr/>
        </p:nvSpPr>
        <p:spPr>
          <a:xfrm>
            <a:off x="6152150" y="3327732"/>
            <a:ext cx="648072" cy="288032"/>
          </a:xfrm>
          <a:prstGeom prst="wedgeRectCallout">
            <a:avLst>
              <a:gd name="adj1" fmla="val -64668"/>
              <a:gd name="adj2" fmla="val 81239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Ereignis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55" name="Rechteckige Legende 54"/>
          <p:cNvSpPr/>
          <p:nvPr/>
        </p:nvSpPr>
        <p:spPr>
          <a:xfrm>
            <a:off x="6156176" y="4725144"/>
            <a:ext cx="648072" cy="288032"/>
          </a:xfrm>
          <a:prstGeom prst="wedgeRectCallout">
            <a:avLst>
              <a:gd name="adj1" fmla="val -64668"/>
              <a:gd name="adj2" fmla="val 81239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End-ereignis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89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24042" y="6356350"/>
            <a:ext cx="2133600" cy="365125"/>
          </a:xfrm>
        </p:spPr>
        <p:txBody>
          <a:bodyPr/>
          <a:lstStyle/>
          <a:p>
            <a:fld id="{60CAB261-AA51-405E-BE31-6B4CC6BF7E0F}" type="slidenum">
              <a:rPr lang="de-DE" smtClean="0"/>
              <a:t>3</a:t>
            </a:fld>
            <a:endParaRPr lang="de-DE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043041" y="332656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Torten-bestellung ist ein-getroffen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043041" y="1123185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</a:t>
            </a:r>
            <a:r>
              <a:rPr kumimoji="0" lang="de-DE" altLang="de-DE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 aus dem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Vorratslager beschaffen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4043041" y="1798216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sind bereit-gestellt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4043041" y="2584532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 erstellen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4082009" y="3242919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Hochzeits-torte ist erstellt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4082009" y="4039550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 ausliefern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Gerade Verbindung mit Pfeil 26"/>
          <p:cNvCxnSpPr/>
          <p:nvPr/>
        </p:nvCxnSpPr>
        <p:spPr>
          <a:xfrm>
            <a:off x="4692477" y="389099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4075659" y="4678536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Auftrag ist beendet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4691113" y="4545413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4691113" y="310741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4692477" y="244448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4692477" y="164691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4691113" y="979169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/>
          <p:cNvSpPr/>
          <p:nvPr/>
        </p:nvSpPr>
        <p:spPr>
          <a:xfrm>
            <a:off x="5506908" y="1225552"/>
            <a:ext cx="944538" cy="371054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900" dirty="0" smtClean="0">
                <a:latin typeface="Syntax" pitchFamily="2" charset="0"/>
                <a:cs typeface="Arial" pitchFamily="34" charset="0"/>
              </a:rPr>
              <a:t>Bestellschein Hochzeitstorte</a:t>
            </a: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41" name="Gerade Verbindung mit Pfeil 40"/>
          <p:cNvCxnSpPr>
            <a:stCxn id="52" idx="1"/>
            <a:endCxn id="11" idx="3"/>
          </p:cNvCxnSpPr>
          <p:nvPr/>
        </p:nvCxnSpPr>
        <p:spPr>
          <a:xfrm flipH="1" flipV="1">
            <a:off x="5339185" y="1380360"/>
            <a:ext cx="167723" cy="30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/>
          <p:cNvSpPr/>
          <p:nvPr/>
        </p:nvSpPr>
        <p:spPr>
          <a:xfrm>
            <a:off x="5613549" y="2671127"/>
            <a:ext cx="944538" cy="34116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900" dirty="0" smtClean="0">
                <a:latin typeface="Syntax" pitchFamily="2" charset="0"/>
                <a:cs typeface="Arial" pitchFamily="34" charset="0"/>
              </a:rPr>
              <a:t>Rezeptbuch</a:t>
            </a: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45" name="Gerade Verbindung mit Pfeil 44"/>
          <p:cNvCxnSpPr>
            <a:stCxn id="42" idx="1"/>
            <a:endCxn id="20" idx="3"/>
          </p:cNvCxnSpPr>
          <p:nvPr/>
        </p:nvCxnSpPr>
        <p:spPr>
          <a:xfrm flipH="1">
            <a:off x="5339185" y="2841707"/>
            <a:ext cx="2743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ige Legende 45"/>
          <p:cNvSpPr/>
          <p:nvPr/>
        </p:nvSpPr>
        <p:spPr>
          <a:xfrm>
            <a:off x="5566830" y="3425210"/>
            <a:ext cx="824694" cy="288032"/>
          </a:xfrm>
          <a:prstGeom prst="wedgeRectCallout">
            <a:avLst>
              <a:gd name="adj1" fmla="val -11419"/>
              <a:gd name="adj2" fmla="val 134397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Informations-objekt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grpSp>
        <p:nvGrpSpPr>
          <p:cNvPr id="1044" name="Gruppieren 1043"/>
          <p:cNvGrpSpPr/>
          <p:nvPr/>
        </p:nvGrpSpPr>
        <p:grpSpPr>
          <a:xfrm>
            <a:off x="2915816" y="1123185"/>
            <a:ext cx="830902" cy="438080"/>
            <a:chOff x="3673329" y="1418092"/>
            <a:chExt cx="830902" cy="438080"/>
          </a:xfrm>
        </p:grpSpPr>
        <p:sp>
          <p:nvSpPr>
            <p:cNvPr id="78" name="Ellipse 77"/>
            <p:cNvSpPr/>
            <p:nvPr/>
          </p:nvSpPr>
          <p:spPr>
            <a:xfrm>
              <a:off x="3673329" y="1418092"/>
              <a:ext cx="830902" cy="43808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sz="900" dirty="0" smtClean="0">
                  <a:latin typeface="Syntax" pitchFamily="2" charset="0"/>
                  <a:cs typeface="Arial" pitchFamily="34" charset="0"/>
                </a:rPr>
                <a:t>Lager</a:t>
              </a:r>
              <a:endParaRPr lang="de-DE" sz="900" dirty="0">
                <a:solidFill>
                  <a:schemeClr val="tx1"/>
                </a:solidFill>
                <a:latin typeface="Syntax" pitchFamily="2" charset="0"/>
                <a:cs typeface="Arial" pitchFamily="34" charset="0"/>
              </a:endParaRPr>
            </a:p>
          </p:txBody>
        </p:sp>
        <p:cxnSp>
          <p:nvCxnSpPr>
            <p:cNvPr id="1035" name="Gerade Verbindung 1034"/>
            <p:cNvCxnSpPr>
              <a:stCxn id="78" idx="1"/>
              <a:endCxn id="78" idx="3"/>
            </p:cNvCxnSpPr>
            <p:nvPr/>
          </p:nvCxnSpPr>
          <p:spPr>
            <a:xfrm>
              <a:off x="3795012" y="1482247"/>
              <a:ext cx="0" cy="309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Gerade Verbindung mit Pfeil 86"/>
          <p:cNvCxnSpPr/>
          <p:nvPr/>
        </p:nvCxnSpPr>
        <p:spPr>
          <a:xfrm flipH="1">
            <a:off x="3746718" y="1328358"/>
            <a:ext cx="296323" cy="1327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>
            <a:stCxn id="20" idx="1"/>
            <a:endCxn id="89" idx="6"/>
          </p:cNvCxnSpPr>
          <p:nvPr/>
        </p:nvCxnSpPr>
        <p:spPr>
          <a:xfrm flipH="1" flipV="1">
            <a:off x="3832481" y="2822755"/>
            <a:ext cx="210560" cy="1895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3" name="Gruppieren 1042"/>
          <p:cNvGrpSpPr/>
          <p:nvPr/>
        </p:nvGrpSpPr>
        <p:grpSpPr>
          <a:xfrm>
            <a:off x="3001579" y="2603715"/>
            <a:ext cx="830902" cy="438080"/>
            <a:chOff x="3673329" y="3494658"/>
            <a:chExt cx="830902" cy="438080"/>
          </a:xfrm>
        </p:grpSpPr>
        <p:sp>
          <p:nvSpPr>
            <p:cNvPr id="89" name="Ellipse 88"/>
            <p:cNvSpPr/>
            <p:nvPr/>
          </p:nvSpPr>
          <p:spPr>
            <a:xfrm>
              <a:off x="3673329" y="3494658"/>
              <a:ext cx="830902" cy="43808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sz="900" dirty="0" smtClean="0">
                  <a:latin typeface="Syntax" pitchFamily="2" charset="0"/>
                  <a:cs typeface="Arial" pitchFamily="34" charset="0"/>
                </a:rPr>
                <a:t>Back-stube</a:t>
              </a:r>
              <a:endParaRPr lang="de-DE" sz="900" dirty="0">
                <a:solidFill>
                  <a:schemeClr val="tx1"/>
                </a:solidFill>
                <a:latin typeface="Syntax" pitchFamily="2" charset="0"/>
                <a:cs typeface="Arial" pitchFamily="34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>
            <a:xfrm>
              <a:off x="3795012" y="3558813"/>
              <a:ext cx="0" cy="309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Gerade Verbindung mit Pfeil 95"/>
          <p:cNvCxnSpPr/>
          <p:nvPr/>
        </p:nvCxnSpPr>
        <p:spPr>
          <a:xfrm flipH="1">
            <a:off x="3788823" y="4224828"/>
            <a:ext cx="296323" cy="1327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uppieren 96"/>
          <p:cNvGrpSpPr/>
          <p:nvPr/>
        </p:nvGrpSpPr>
        <p:grpSpPr>
          <a:xfrm>
            <a:off x="2970451" y="4005787"/>
            <a:ext cx="830902" cy="438080"/>
            <a:chOff x="3673329" y="3494658"/>
            <a:chExt cx="830902" cy="438080"/>
          </a:xfrm>
        </p:grpSpPr>
        <p:sp>
          <p:nvSpPr>
            <p:cNvPr id="98" name="Ellipse 97"/>
            <p:cNvSpPr/>
            <p:nvPr/>
          </p:nvSpPr>
          <p:spPr>
            <a:xfrm>
              <a:off x="3673329" y="3494658"/>
              <a:ext cx="830902" cy="43808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sz="900" dirty="0" smtClean="0">
                  <a:latin typeface="Syntax" pitchFamily="2" charset="0"/>
                  <a:cs typeface="Arial" pitchFamily="34" charset="0"/>
                </a:rPr>
                <a:t>Fuhr-park</a:t>
              </a:r>
              <a:endParaRPr lang="de-DE" sz="900" dirty="0">
                <a:solidFill>
                  <a:schemeClr val="tx1"/>
                </a:solidFill>
                <a:latin typeface="Syntax" pitchFamily="2" charset="0"/>
                <a:cs typeface="Arial" pitchFamily="34" charset="0"/>
              </a:endParaRPr>
            </a:p>
          </p:txBody>
        </p:sp>
        <p:cxnSp>
          <p:nvCxnSpPr>
            <p:cNvPr id="99" name="Gerade Verbindung 98"/>
            <p:cNvCxnSpPr/>
            <p:nvPr/>
          </p:nvCxnSpPr>
          <p:spPr>
            <a:xfrm>
              <a:off x="3795012" y="3558813"/>
              <a:ext cx="0" cy="309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hteck 101"/>
          <p:cNvSpPr/>
          <p:nvPr/>
        </p:nvSpPr>
        <p:spPr>
          <a:xfrm>
            <a:off x="5618784" y="3962999"/>
            <a:ext cx="944538" cy="34116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900" dirty="0" smtClean="0">
                <a:latin typeface="Syntax" pitchFamily="2" charset="0"/>
                <a:cs typeface="Arial" pitchFamily="34" charset="0"/>
              </a:rPr>
              <a:t>Kundendatei Lieferadresse</a:t>
            </a: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104" name="Gerade Verbindung mit Pfeil 103"/>
          <p:cNvCxnSpPr>
            <a:stCxn id="102" idx="1"/>
          </p:cNvCxnSpPr>
          <p:nvPr/>
        </p:nvCxnSpPr>
        <p:spPr>
          <a:xfrm flipH="1">
            <a:off x="5361633" y="4133579"/>
            <a:ext cx="257151" cy="1045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ieren 42"/>
          <p:cNvGrpSpPr/>
          <p:nvPr/>
        </p:nvGrpSpPr>
        <p:grpSpPr>
          <a:xfrm>
            <a:off x="4085789" y="5467169"/>
            <a:ext cx="1656184" cy="702277"/>
            <a:chOff x="7092280" y="2719434"/>
            <a:chExt cx="1656184" cy="702277"/>
          </a:xfrm>
        </p:grpSpPr>
        <p:sp>
          <p:nvSpPr>
            <p:cNvPr id="44" name="AutoShape 4"/>
            <p:cNvSpPr>
              <a:spLocks noChangeArrowheads="1"/>
            </p:cNvSpPr>
            <p:nvPr/>
          </p:nvSpPr>
          <p:spPr bwMode="auto">
            <a:xfrm>
              <a:off x="7452320" y="2769096"/>
              <a:ext cx="1296144" cy="652615"/>
            </a:xfrm>
            <a:prstGeom prst="flowChartPreparation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endParaRPr lang="de-DE" altLang="de-DE" sz="900" dirty="0">
                <a:latin typeface="Syntax" pitchFamily="2" charset="0"/>
                <a:cs typeface="Arial" pitchFamily="34" charset="0"/>
              </a:endParaRPr>
            </a:p>
          </p:txBody>
        </p:sp>
        <p:sp>
          <p:nvSpPr>
            <p:cNvPr id="47" name="AutoShape 5"/>
            <p:cNvSpPr>
              <a:spLocks noChangeArrowheads="1"/>
            </p:cNvSpPr>
            <p:nvPr/>
          </p:nvSpPr>
          <p:spPr bwMode="auto">
            <a:xfrm>
              <a:off x="7092280" y="2719434"/>
              <a:ext cx="1296144" cy="564283"/>
            </a:xfrm>
            <a:prstGeom prst="flowChartAlternateProcess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altLang="de-DE" sz="900" b="1" dirty="0" smtClean="0">
                  <a:latin typeface="Syntax" pitchFamily="2" charset="0"/>
                  <a:cs typeface="Arial" pitchFamily="34" charset="0"/>
                </a:rPr>
                <a:t>Folge-Prozess</a:t>
              </a:r>
              <a:r>
                <a:rPr lang="de-DE" altLang="de-DE" sz="900" dirty="0" smtClean="0">
                  <a:latin typeface="Syntax" pitchFamily="2" charset="0"/>
                  <a:cs typeface="Arial" pitchFamily="34" charset="0"/>
                </a:rPr>
                <a:t/>
              </a:r>
              <a:br>
                <a:rPr lang="de-DE" altLang="de-DE" sz="900" dirty="0" smtClean="0">
                  <a:latin typeface="Syntax" pitchFamily="2" charset="0"/>
                  <a:cs typeface="Arial" pitchFamily="34" charset="0"/>
                </a:rPr>
              </a:br>
              <a:r>
                <a:rPr lang="de-DE" altLang="de-DE" sz="900" dirty="0" smtClean="0">
                  <a:latin typeface="Syntax" pitchFamily="2" charset="0"/>
                  <a:cs typeface="Arial" pitchFamily="34" charset="0"/>
                </a:rPr>
                <a:t>Feedback einholen, Nachbetreuung</a:t>
              </a:r>
              <a:endParaRPr lang="de-DE" altLang="de-DE" sz="900" dirty="0">
                <a:latin typeface="Syntax" pitchFamily="2" charset="0"/>
                <a:cs typeface="Arial" pitchFamily="34" charset="0"/>
              </a:endParaRPr>
            </a:p>
          </p:txBody>
        </p:sp>
      </p:grpSp>
      <p:cxnSp>
        <p:nvCxnSpPr>
          <p:cNvPr id="48" name="Gerade Verbindung mit Pfeil 47"/>
          <p:cNvCxnSpPr/>
          <p:nvPr/>
        </p:nvCxnSpPr>
        <p:spPr>
          <a:xfrm>
            <a:off x="4689113" y="5323153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4" idx="2"/>
          </p:cNvCxnSpPr>
          <p:nvPr/>
        </p:nvCxnSpPr>
        <p:spPr>
          <a:xfrm>
            <a:off x="5093901" y="6169446"/>
            <a:ext cx="0" cy="161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ige Legende 50"/>
          <p:cNvSpPr/>
          <p:nvPr/>
        </p:nvSpPr>
        <p:spPr>
          <a:xfrm>
            <a:off x="3043461" y="1858069"/>
            <a:ext cx="927813" cy="288032"/>
          </a:xfrm>
          <a:prstGeom prst="wedgeRectCallout">
            <a:avLst>
              <a:gd name="adj1" fmla="val -16663"/>
              <a:gd name="adj2" fmla="val -149821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Organisations-einheit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53" name="Rechteckige Legende 52"/>
          <p:cNvSpPr/>
          <p:nvPr/>
        </p:nvSpPr>
        <p:spPr>
          <a:xfrm>
            <a:off x="5506908" y="1968134"/>
            <a:ext cx="824694" cy="288032"/>
          </a:xfrm>
          <a:prstGeom prst="wedgeRectCallout">
            <a:avLst>
              <a:gd name="adj1" fmla="val -14080"/>
              <a:gd name="adj2" fmla="val -180529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Informations-objekt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339752" y="476672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Ofen ist geheizt</a:t>
            </a:r>
          </a:p>
        </p:txBody>
      </p:sp>
      <p:sp>
        <p:nvSpPr>
          <p:cNvPr id="50" name="AutoShape 4"/>
          <p:cNvSpPr>
            <a:spLocks noChangeArrowheads="1"/>
          </p:cNvSpPr>
          <p:nvPr/>
        </p:nvSpPr>
        <p:spPr bwMode="auto">
          <a:xfrm>
            <a:off x="3393351" y="487936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Teig ist fertig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51" name="Gerade Verbindung mit Pfeil 50"/>
          <p:cNvCxnSpPr>
            <a:stCxn id="8" idx="2"/>
            <a:endCxn id="63" idx="2"/>
          </p:cNvCxnSpPr>
          <p:nvPr/>
        </p:nvCxnSpPr>
        <p:spPr>
          <a:xfrm rot="16200000" flipH="1">
            <a:off x="2800921" y="1053933"/>
            <a:ext cx="367512" cy="30368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0"/>
          <p:cNvCxnSpPr>
            <a:stCxn id="50" idx="2"/>
            <a:endCxn id="63" idx="6"/>
          </p:cNvCxnSpPr>
          <p:nvPr/>
        </p:nvCxnSpPr>
        <p:spPr>
          <a:xfrm rot="5400000">
            <a:off x="3573439" y="1076535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3325919" y="1489274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3136519" y="1137567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AND</a:t>
            </a:r>
          </a:p>
        </p:txBody>
      </p:sp>
      <p:sp>
        <p:nvSpPr>
          <p:cNvPr id="81" name="AutoShape 2"/>
          <p:cNvSpPr>
            <a:spLocks noChangeArrowheads="1"/>
          </p:cNvSpPr>
          <p:nvPr/>
        </p:nvSpPr>
        <p:spPr bwMode="auto">
          <a:xfrm>
            <a:off x="251519" y="1139616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XOR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82" name="AutoShape 2"/>
          <p:cNvSpPr>
            <a:spLocks noChangeArrowheads="1"/>
          </p:cNvSpPr>
          <p:nvPr/>
        </p:nvSpPr>
        <p:spPr bwMode="auto">
          <a:xfrm>
            <a:off x="251520" y="556018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844153" y="556017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AND</a:t>
            </a:r>
          </a:p>
        </p:txBody>
      </p:sp>
      <p:sp>
        <p:nvSpPr>
          <p:cNvPr id="86" name="AutoShape 2"/>
          <p:cNvSpPr>
            <a:spLocks noChangeArrowheads="1"/>
          </p:cNvSpPr>
          <p:nvPr/>
        </p:nvSpPr>
        <p:spPr bwMode="auto">
          <a:xfrm>
            <a:off x="6036599" y="2872037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de-DE" altLang="de-DE" sz="36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00" name="AutoShape 5"/>
          <p:cNvSpPr>
            <a:spLocks noChangeArrowheads="1"/>
          </p:cNvSpPr>
          <p:nvPr/>
        </p:nvSpPr>
        <p:spPr bwMode="auto">
          <a:xfrm>
            <a:off x="2850348" y="1794232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Backwaren in den Ofen schieben</a:t>
            </a:r>
          </a:p>
        </p:txBody>
      </p:sp>
      <p:cxnSp>
        <p:nvCxnSpPr>
          <p:cNvPr id="101" name="Gerade Verbindung mit Pfeil 100"/>
          <p:cNvCxnSpPr>
            <a:stCxn id="63" idx="4"/>
            <a:endCxn id="100" idx="0"/>
          </p:cNvCxnSpPr>
          <p:nvPr/>
        </p:nvCxnSpPr>
        <p:spPr>
          <a:xfrm>
            <a:off x="3376605" y="1641494"/>
            <a:ext cx="2116" cy="152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50"/>
          <p:cNvCxnSpPr>
            <a:endCxn id="114" idx="2"/>
          </p:cNvCxnSpPr>
          <p:nvPr/>
        </p:nvCxnSpPr>
        <p:spPr>
          <a:xfrm rot="16200000" flipH="1">
            <a:off x="827224" y="3315881"/>
            <a:ext cx="367512" cy="32228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50"/>
          <p:cNvCxnSpPr>
            <a:endCxn id="114" idx="6"/>
          </p:cNvCxnSpPr>
          <p:nvPr/>
        </p:nvCxnSpPr>
        <p:spPr>
          <a:xfrm rot="5400000">
            <a:off x="1609041" y="3347782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>
            <a:off x="1361521" y="376052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utoShape 2"/>
          <p:cNvSpPr>
            <a:spLocks noChangeArrowheads="1"/>
          </p:cNvSpPr>
          <p:nvPr/>
        </p:nvSpPr>
        <p:spPr bwMode="auto">
          <a:xfrm>
            <a:off x="1172121" y="3408814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OR</a:t>
            </a:r>
          </a:p>
        </p:txBody>
      </p:sp>
      <p:sp>
        <p:nvSpPr>
          <p:cNvPr id="115" name="AutoShape 5"/>
          <p:cNvSpPr>
            <a:spLocks noChangeArrowheads="1"/>
          </p:cNvSpPr>
          <p:nvPr/>
        </p:nvSpPr>
        <p:spPr bwMode="auto">
          <a:xfrm>
            <a:off x="885950" y="4065479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Kundenauftrag bearbeiten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Gerade Verbindung mit Pfeil 115"/>
          <p:cNvCxnSpPr>
            <a:stCxn id="114" idx="4"/>
            <a:endCxn id="115" idx="0"/>
          </p:cNvCxnSpPr>
          <p:nvPr/>
        </p:nvCxnSpPr>
        <p:spPr>
          <a:xfrm>
            <a:off x="1412207" y="3912741"/>
            <a:ext cx="2116" cy="152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AutoShape 5"/>
          <p:cNvSpPr>
            <a:spLocks noChangeArrowheads="1"/>
          </p:cNvSpPr>
          <p:nvPr/>
        </p:nvSpPr>
        <p:spPr bwMode="auto">
          <a:xfrm>
            <a:off x="3094179" y="2708920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im Vorratslager beschaffen</a:t>
            </a:r>
          </a:p>
        </p:txBody>
      </p:sp>
      <p:sp>
        <p:nvSpPr>
          <p:cNvPr id="133" name="AutoShape 2"/>
          <p:cNvSpPr>
            <a:spLocks noChangeArrowheads="1"/>
          </p:cNvSpPr>
          <p:nvPr/>
        </p:nvSpPr>
        <p:spPr bwMode="auto">
          <a:xfrm>
            <a:off x="3380350" y="3333763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cxnSp>
        <p:nvCxnSpPr>
          <p:cNvPr id="134" name="Gerade Verbindung mit Pfeil 133"/>
          <p:cNvCxnSpPr>
            <a:stCxn id="132" idx="2"/>
            <a:endCxn id="133" idx="0"/>
          </p:cNvCxnSpPr>
          <p:nvPr/>
        </p:nvCxnSpPr>
        <p:spPr>
          <a:xfrm flipH="1">
            <a:off x="3620436" y="3171411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utoShape 4"/>
          <p:cNvSpPr>
            <a:spLocks noChangeArrowheads="1"/>
          </p:cNvSpPr>
          <p:nvPr/>
        </p:nvSpPr>
        <p:spPr bwMode="auto">
          <a:xfrm>
            <a:off x="360724" y="2740641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Einkauf Artikel 1</a:t>
            </a:r>
            <a:endParaRPr lang="de-DE" altLang="de-DE" sz="8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36" name="AutoShape 4"/>
          <p:cNvSpPr>
            <a:spLocks noChangeArrowheads="1"/>
          </p:cNvSpPr>
          <p:nvPr/>
        </p:nvSpPr>
        <p:spPr bwMode="auto">
          <a:xfrm>
            <a:off x="1414323" y="2751905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Einkauf Artikel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2</a:t>
            </a:r>
            <a:endParaRPr lang="de-DE" altLang="de-DE" sz="8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40" name="AutoShape 4"/>
          <p:cNvSpPr>
            <a:spLocks noChangeArrowheads="1"/>
          </p:cNvSpPr>
          <p:nvPr/>
        </p:nvSpPr>
        <p:spPr bwMode="auto">
          <a:xfrm>
            <a:off x="2604242" y="3988802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Zutaten voll-ständig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41" name="AutoShape 4"/>
          <p:cNvSpPr>
            <a:spLocks noChangeArrowheads="1"/>
          </p:cNvSpPr>
          <p:nvPr/>
        </p:nvSpPr>
        <p:spPr bwMode="auto">
          <a:xfrm>
            <a:off x="3657841" y="3992751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unvoll-ständig</a:t>
            </a:r>
          </a:p>
        </p:txBody>
      </p:sp>
      <p:cxnSp>
        <p:nvCxnSpPr>
          <p:cNvPr id="142" name="Gerade Verbindung mit Pfeil 50"/>
          <p:cNvCxnSpPr>
            <a:stCxn id="133" idx="2"/>
            <a:endCxn id="140" idx="0"/>
          </p:cNvCxnSpPr>
          <p:nvPr/>
        </p:nvCxnSpPr>
        <p:spPr>
          <a:xfrm rot="10800000" flipV="1">
            <a:off x="3097326" y="3585726"/>
            <a:ext cx="283024" cy="40307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50"/>
          <p:cNvCxnSpPr>
            <a:stCxn id="133" idx="6"/>
          </p:cNvCxnSpPr>
          <p:nvPr/>
        </p:nvCxnSpPr>
        <p:spPr>
          <a:xfrm>
            <a:off x="3860521" y="3585727"/>
            <a:ext cx="307872" cy="39507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4814545" y="510538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Kunden-anruf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5868144" y="521802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Kunden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E-Mail</a:t>
            </a:r>
          </a:p>
        </p:txBody>
      </p:sp>
      <p:cxnSp>
        <p:nvCxnSpPr>
          <p:cNvPr id="32" name="Gerade Verbindung mit Pfeil 50"/>
          <p:cNvCxnSpPr>
            <a:stCxn id="30" idx="2"/>
            <a:endCxn id="35" idx="2"/>
          </p:cNvCxnSpPr>
          <p:nvPr/>
        </p:nvCxnSpPr>
        <p:spPr>
          <a:xfrm rot="16200000" flipH="1">
            <a:off x="5275714" y="1087799"/>
            <a:ext cx="367512" cy="30368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50"/>
          <p:cNvCxnSpPr>
            <a:stCxn id="31" idx="2"/>
            <a:endCxn id="35" idx="6"/>
          </p:cNvCxnSpPr>
          <p:nvPr/>
        </p:nvCxnSpPr>
        <p:spPr>
          <a:xfrm rot="5400000">
            <a:off x="6048232" y="1110401"/>
            <a:ext cx="356248" cy="2697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5800712" y="1523140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5611312" y="1171433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XOR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36" name="AutoShape 5"/>
          <p:cNvSpPr>
            <a:spLocks noChangeArrowheads="1"/>
          </p:cNvSpPr>
          <p:nvPr/>
        </p:nvSpPr>
        <p:spPr bwMode="auto">
          <a:xfrm>
            <a:off x="5325141" y="1828098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Bestellung bearbeiten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37" name="Gerade Verbindung mit Pfeil 36"/>
          <p:cNvCxnSpPr>
            <a:stCxn id="35" idx="4"/>
            <a:endCxn id="36" idx="0"/>
          </p:cNvCxnSpPr>
          <p:nvPr/>
        </p:nvCxnSpPr>
        <p:spPr>
          <a:xfrm>
            <a:off x="5851398" y="1675360"/>
            <a:ext cx="2116" cy="152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1604742" y="875197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XOR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908694" y="1532788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AND</a:t>
            </a: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1702610" y="1523140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OR</a:t>
            </a:r>
          </a:p>
        </p:txBody>
      </p:sp>
      <p:cxnSp>
        <p:nvCxnSpPr>
          <p:cNvPr id="3" name="Gerade Verbindung 2"/>
          <p:cNvCxnSpPr>
            <a:stCxn id="86" idx="1"/>
            <a:endCxn id="86" idx="5"/>
          </p:cNvCxnSpPr>
          <p:nvPr/>
        </p:nvCxnSpPr>
        <p:spPr>
          <a:xfrm>
            <a:off x="6116109" y="2951547"/>
            <a:ext cx="383905" cy="38390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>
            <a:stCxn id="86" idx="3"/>
            <a:endCxn id="86" idx="7"/>
          </p:cNvCxnSpPr>
          <p:nvPr/>
        </p:nvCxnSpPr>
        <p:spPr>
          <a:xfrm flipV="1">
            <a:off x="6116109" y="2951547"/>
            <a:ext cx="383905" cy="38390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7" name="AutoShape 2"/>
          <p:cNvSpPr>
            <a:spLocks noChangeArrowheads="1"/>
          </p:cNvSpPr>
          <p:nvPr/>
        </p:nvSpPr>
        <p:spPr bwMode="auto">
          <a:xfrm>
            <a:off x="6732848" y="2865889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de-DE" altLang="de-DE" sz="36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48" name="Gerade Verbindung 47"/>
          <p:cNvCxnSpPr>
            <a:stCxn id="47" idx="0"/>
            <a:endCxn id="47" idx="5"/>
          </p:cNvCxnSpPr>
          <p:nvPr/>
        </p:nvCxnSpPr>
        <p:spPr>
          <a:xfrm>
            <a:off x="7004311" y="2865889"/>
            <a:ext cx="191952" cy="46341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>
            <a:stCxn id="47" idx="3"/>
            <a:endCxn id="47" idx="0"/>
          </p:cNvCxnSpPr>
          <p:nvPr/>
        </p:nvCxnSpPr>
        <p:spPr>
          <a:xfrm flipV="1">
            <a:off x="6812358" y="2865889"/>
            <a:ext cx="191953" cy="46341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" name="AutoShape 2"/>
          <p:cNvSpPr>
            <a:spLocks noChangeArrowheads="1"/>
          </p:cNvSpPr>
          <p:nvPr/>
        </p:nvSpPr>
        <p:spPr bwMode="auto">
          <a:xfrm>
            <a:off x="7452320" y="2865888"/>
            <a:ext cx="542925" cy="542925"/>
          </a:xfrm>
          <a:prstGeom prst="flowChartConnector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de-DE" altLang="de-DE" sz="36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55" name="Gerade Verbindung 54"/>
          <p:cNvCxnSpPr>
            <a:stCxn id="52" idx="7"/>
            <a:endCxn id="52" idx="4"/>
          </p:cNvCxnSpPr>
          <p:nvPr/>
        </p:nvCxnSpPr>
        <p:spPr>
          <a:xfrm flipH="1">
            <a:off x="7723783" y="2945398"/>
            <a:ext cx="191952" cy="46341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>
            <a:stCxn id="52" idx="4"/>
            <a:endCxn id="52" idx="1"/>
          </p:cNvCxnSpPr>
          <p:nvPr/>
        </p:nvCxnSpPr>
        <p:spPr>
          <a:xfrm flipH="1" flipV="1">
            <a:off x="7531830" y="2945398"/>
            <a:ext cx="191953" cy="463415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9892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5</a:t>
            </a:fld>
            <a:endParaRPr lang="de-DE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336874" y="843992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Torten-bestellung ist ein-getroffen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336874" y="1634521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</a:t>
            </a:r>
            <a:r>
              <a:rPr kumimoji="0" lang="de-DE" altLang="de-DE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 aus dem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Vorratslager beschaffen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1336874" y="2309552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sind bereit-gestellt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1331639" y="3095868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 erstellen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1986310" y="2955817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1986310" y="2158247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984946" y="1490505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/>
          <p:cNvSpPr/>
          <p:nvPr/>
        </p:nvSpPr>
        <p:spPr>
          <a:xfrm>
            <a:off x="176541" y="2230255"/>
            <a:ext cx="944538" cy="371054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900" dirty="0" smtClean="0">
                <a:latin typeface="Syntax" pitchFamily="2" charset="0"/>
                <a:cs typeface="Arial" pitchFamily="34" charset="0"/>
              </a:rPr>
              <a:t>Bestellschein Hochzeitstorte</a:t>
            </a: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41" name="Gerade Verbindung mit Pfeil 40"/>
          <p:cNvCxnSpPr>
            <a:stCxn id="52" idx="0"/>
            <a:endCxn id="11" idx="1"/>
          </p:cNvCxnSpPr>
          <p:nvPr/>
        </p:nvCxnSpPr>
        <p:spPr>
          <a:xfrm flipV="1">
            <a:off x="648810" y="1891696"/>
            <a:ext cx="688064" cy="3385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4" name="Gruppieren 1043"/>
          <p:cNvGrpSpPr/>
          <p:nvPr/>
        </p:nvGrpSpPr>
        <p:grpSpPr>
          <a:xfrm>
            <a:off x="209649" y="1634521"/>
            <a:ext cx="830902" cy="438080"/>
            <a:chOff x="3673329" y="1418092"/>
            <a:chExt cx="830902" cy="438080"/>
          </a:xfrm>
        </p:grpSpPr>
        <p:sp>
          <p:nvSpPr>
            <p:cNvPr id="78" name="Ellipse 77"/>
            <p:cNvSpPr/>
            <p:nvPr/>
          </p:nvSpPr>
          <p:spPr>
            <a:xfrm>
              <a:off x="3673329" y="1418092"/>
              <a:ext cx="830902" cy="43808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sz="900" dirty="0" smtClean="0">
                  <a:latin typeface="Syntax" pitchFamily="2" charset="0"/>
                  <a:cs typeface="Arial" pitchFamily="34" charset="0"/>
                </a:rPr>
                <a:t>Lager</a:t>
              </a:r>
              <a:endParaRPr lang="de-DE" sz="900" dirty="0">
                <a:solidFill>
                  <a:schemeClr val="tx1"/>
                </a:solidFill>
                <a:latin typeface="Syntax" pitchFamily="2" charset="0"/>
                <a:cs typeface="Arial" pitchFamily="34" charset="0"/>
              </a:endParaRPr>
            </a:p>
          </p:txBody>
        </p:sp>
        <p:cxnSp>
          <p:nvCxnSpPr>
            <p:cNvPr id="1035" name="Gerade Verbindung 1034"/>
            <p:cNvCxnSpPr>
              <a:stCxn id="78" idx="1"/>
              <a:endCxn id="78" idx="3"/>
            </p:cNvCxnSpPr>
            <p:nvPr/>
          </p:nvCxnSpPr>
          <p:spPr>
            <a:xfrm>
              <a:off x="3795012" y="1482247"/>
              <a:ext cx="0" cy="309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Gerade Verbindung mit Pfeil 86"/>
          <p:cNvCxnSpPr/>
          <p:nvPr/>
        </p:nvCxnSpPr>
        <p:spPr>
          <a:xfrm flipH="1">
            <a:off x="1040551" y="1839694"/>
            <a:ext cx="296323" cy="1327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/>
          <p:nvPr/>
        </p:nvCxnSpPr>
        <p:spPr>
          <a:xfrm flipH="1" flipV="1">
            <a:off x="1126314" y="3334091"/>
            <a:ext cx="210560" cy="1895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3" name="Gruppieren 1042"/>
          <p:cNvGrpSpPr/>
          <p:nvPr/>
        </p:nvGrpSpPr>
        <p:grpSpPr>
          <a:xfrm>
            <a:off x="290177" y="3115051"/>
            <a:ext cx="830902" cy="438080"/>
            <a:chOff x="3673329" y="3494658"/>
            <a:chExt cx="830902" cy="438080"/>
          </a:xfrm>
        </p:grpSpPr>
        <p:sp>
          <p:nvSpPr>
            <p:cNvPr id="89" name="Ellipse 88"/>
            <p:cNvSpPr/>
            <p:nvPr/>
          </p:nvSpPr>
          <p:spPr>
            <a:xfrm>
              <a:off x="3673329" y="3494658"/>
              <a:ext cx="830902" cy="43808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sz="900" dirty="0" smtClean="0">
                  <a:latin typeface="Syntax" pitchFamily="2" charset="0"/>
                  <a:cs typeface="Arial" pitchFamily="34" charset="0"/>
                </a:rPr>
                <a:t>Back-stube</a:t>
              </a:r>
              <a:endParaRPr lang="de-DE" sz="900" dirty="0">
                <a:solidFill>
                  <a:schemeClr val="tx1"/>
                </a:solidFill>
                <a:latin typeface="Syntax" pitchFamily="2" charset="0"/>
                <a:cs typeface="Arial" pitchFamily="34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>
            <a:xfrm>
              <a:off x="3795012" y="3558813"/>
              <a:ext cx="0" cy="309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AutoShape 5"/>
          <p:cNvSpPr>
            <a:spLocks noChangeArrowheads="1"/>
          </p:cNvSpPr>
          <p:nvPr/>
        </p:nvSpPr>
        <p:spPr bwMode="auto">
          <a:xfrm>
            <a:off x="3806346" y="1036266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im Vorratslager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überprüfen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4092517" y="1642998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cxnSp>
        <p:nvCxnSpPr>
          <p:cNvPr id="53" name="Gerade Verbindung mit Pfeil 52"/>
          <p:cNvCxnSpPr>
            <a:endCxn id="51" idx="0"/>
          </p:cNvCxnSpPr>
          <p:nvPr/>
        </p:nvCxnSpPr>
        <p:spPr>
          <a:xfrm flipH="1">
            <a:off x="4332603" y="1480646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4"/>
          <p:cNvSpPr>
            <a:spLocks noChangeArrowheads="1"/>
          </p:cNvSpPr>
          <p:nvPr/>
        </p:nvSpPr>
        <p:spPr bwMode="auto">
          <a:xfrm>
            <a:off x="3316409" y="2200726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Zutaten sind vorrätig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55" name="AutoShape 4"/>
          <p:cNvSpPr>
            <a:spLocks noChangeArrowheads="1"/>
          </p:cNvSpPr>
          <p:nvPr/>
        </p:nvSpPr>
        <p:spPr bwMode="auto">
          <a:xfrm>
            <a:off x="4458075" y="2204675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sind nicht vorrätig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56" name="Gerade Verbindung mit Pfeil 50"/>
          <p:cNvCxnSpPr>
            <a:stCxn id="51" idx="2"/>
          </p:cNvCxnSpPr>
          <p:nvPr/>
        </p:nvCxnSpPr>
        <p:spPr>
          <a:xfrm rot="10800000" flipV="1">
            <a:off x="3809493" y="1894962"/>
            <a:ext cx="283024" cy="30576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0"/>
          <p:cNvCxnSpPr>
            <a:stCxn id="51" idx="6"/>
            <a:endCxn id="55" idx="0"/>
          </p:cNvCxnSpPr>
          <p:nvPr/>
        </p:nvCxnSpPr>
        <p:spPr>
          <a:xfrm>
            <a:off x="4572688" y="1894962"/>
            <a:ext cx="378471" cy="30971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utoShape 2"/>
          <p:cNvSpPr>
            <a:spLocks noChangeArrowheads="1"/>
          </p:cNvSpPr>
          <p:nvPr/>
        </p:nvSpPr>
        <p:spPr bwMode="auto">
          <a:xfrm>
            <a:off x="4067944" y="3610218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3275856" y="2996952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Zutaten aus dem Vorratslager beschaffen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62" name="Gerade Verbindung mit Pfeil 50"/>
          <p:cNvCxnSpPr>
            <a:stCxn id="54" idx="2"/>
            <a:endCxn id="61" idx="0"/>
          </p:cNvCxnSpPr>
          <p:nvPr/>
        </p:nvCxnSpPr>
        <p:spPr>
          <a:xfrm flipH="1">
            <a:off x="3804229" y="2746073"/>
            <a:ext cx="5264" cy="2508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50"/>
          <p:cNvCxnSpPr>
            <a:stCxn id="61" idx="2"/>
            <a:endCxn id="58" idx="2"/>
          </p:cNvCxnSpPr>
          <p:nvPr/>
        </p:nvCxnSpPr>
        <p:spPr>
          <a:xfrm rot="16200000" flipH="1">
            <a:off x="3734717" y="3528954"/>
            <a:ext cx="402739" cy="26371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utoShape 5"/>
          <p:cNvSpPr>
            <a:spLocks noChangeArrowheads="1"/>
          </p:cNvSpPr>
          <p:nvPr/>
        </p:nvSpPr>
        <p:spPr bwMode="auto">
          <a:xfrm>
            <a:off x="4419903" y="3008597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Zutaten</a:t>
            </a:r>
            <a:br>
              <a:rPr lang="de-DE" altLang="de-DE" sz="900" dirty="0" smtClean="0">
                <a:latin typeface="Syntax" pitchFamily="2" charset="0"/>
                <a:cs typeface="Arial" pitchFamily="34" charset="0"/>
              </a:rPr>
            </a:b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einkaufen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77" name="Gerade Verbindung mit Pfeil 50"/>
          <p:cNvCxnSpPr>
            <a:stCxn id="55" idx="2"/>
            <a:endCxn id="74" idx="0"/>
          </p:cNvCxnSpPr>
          <p:nvPr/>
        </p:nvCxnSpPr>
        <p:spPr>
          <a:xfrm flipH="1">
            <a:off x="4948276" y="2750022"/>
            <a:ext cx="2883" cy="258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50"/>
          <p:cNvCxnSpPr>
            <a:stCxn id="74" idx="2"/>
            <a:endCxn id="58" idx="6"/>
          </p:cNvCxnSpPr>
          <p:nvPr/>
        </p:nvCxnSpPr>
        <p:spPr>
          <a:xfrm rot="5400000">
            <a:off x="4552649" y="3466555"/>
            <a:ext cx="391094" cy="40016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utoShape 4"/>
          <p:cNvSpPr>
            <a:spLocks noChangeArrowheads="1"/>
          </p:cNvSpPr>
          <p:nvPr/>
        </p:nvSpPr>
        <p:spPr bwMode="auto">
          <a:xfrm>
            <a:off x="3850165" y="4271151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sind…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92" name="Gerade Verbindung mit Pfeil 91"/>
          <p:cNvCxnSpPr/>
          <p:nvPr/>
        </p:nvCxnSpPr>
        <p:spPr>
          <a:xfrm flipH="1">
            <a:off x="4341133" y="4108799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/>
          <p:nvPr/>
        </p:nvCxnSpPr>
        <p:spPr>
          <a:xfrm flipH="1">
            <a:off x="4332024" y="847636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mit Pfeil 119"/>
          <p:cNvCxnSpPr/>
          <p:nvPr/>
        </p:nvCxnSpPr>
        <p:spPr>
          <a:xfrm flipH="1">
            <a:off x="4327928" y="4812806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2690531" y="847636"/>
            <a:ext cx="1017373" cy="952587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>
          <a:xfrm>
            <a:off x="2676458" y="1950648"/>
            <a:ext cx="743414" cy="2034760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0" name="AutoShape 4"/>
          <p:cNvSpPr>
            <a:spLocks noChangeArrowheads="1"/>
          </p:cNvSpPr>
          <p:nvPr/>
        </p:nvSpPr>
        <p:spPr bwMode="auto">
          <a:xfrm>
            <a:off x="3809493" y="302289"/>
            <a:ext cx="1053599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...ein-getroffen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6</a:t>
            </a:fld>
            <a:endParaRPr lang="de-DE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336874" y="843992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Torten-bestellung ist ein-getroffen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336874" y="1634521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</a:t>
            </a:r>
            <a:r>
              <a:rPr kumimoji="0" lang="de-DE" altLang="de-DE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 aus dem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Vorratslager beschaffen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1336874" y="2309552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sind bereit-gestellt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1331639" y="3095868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 erstellen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3820464" y="1000022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1986310" y="2955817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1986310" y="2158247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984946" y="1490505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/>
          <p:cNvSpPr/>
          <p:nvPr/>
        </p:nvSpPr>
        <p:spPr>
          <a:xfrm>
            <a:off x="176541" y="2230255"/>
            <a:ext cx="944538" cy="371054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900" dirty="0" smtClean="0">
                <a:latin typeface="Syntax" pitchFamily="2" charset="0"/>
                <a:cs typeface="Arial" pitchFamily="34" charset="0"/>
              </a:rPr>
              <a:t>Bestellschein Hochzeitstorte</a:t>
            </a: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41" name="Gerade Verbindung mit Pfeil 40"/>
          <p:cNvCxnSpPr>
            <a:stCxn id="52" idx="0"/>
            <a:endCxn id="11" idx="1"/>
          </p:cNvCxnSpPr>
          <p:nvPr/>
        </p:nvCxnSpPr>
        <p:spPr>
          <a:xfrm flipV="1">
            <a:off x="648810" y="1891696"/>
            <a:ext cx="688064" cy="3385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4" name="Gruppieren 1043"/>
          <p:cNvGrpSpPr/>
          <p:nvPr/>
        </p:nvGrpSpPr>
        <p:grpSpPr>
          <a:xfrm>
            <a:off x="209649" y="1634521"/>
            <a:ext cx="830902" cy="438080"/>
            <a:chOff x="3673329" y="1418092"/>
            <a:chExt cx="830902" cy="438080"/>
          </a:xfrm>
        </p:grpSpPr>
        <p:sp>
          <p:nvSpPr>
            <p:cNvPr id="78" name="Ellipse 77"/>
            <p:cNvSpPr/>
            <p:nvPr/>
          </p:nvSpPr>
          <p:spPr>
            <a:xfrm>
              <a:off x="3673329" y="1418092"/>
              <a:ext cx="830902" cy="43808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sz="900" dirty="0" smtClean="0">
                  <a:latin typeface="Syntax" pitchFamily="2" charset="0"/>
                  <a:cs typeface="Arial" pitchFamily="34" charset="0"/>
                </a:rPr>
                <a:t>Lager</a:t>
              </a:r>
              <a:endParaRPr lang="de-DE" sz="900" dirty="0">
                <a:solidFill>
                  <a:schemeClr val="tx1"/>
                </a:solidFill>
                <a:latin typeface="Syntax" pitchFamily="2" charset="0"/>
                <a:cs typeface="Arial" pitchFamily="34" charset="0"/>
              </a:endParaRPr>
            </a:p>
          </p:txBody>
        </p:sp>
        <p:cxnSp>
          <p:nvCxnSpPr>
            <p:cNvPr id="1035" name="Gerade Verbindung 1034"/>
            <p:cNvCxnSpPr>
              <a:stCxn id="78" idx="1"/>
              <a:endCxn id="78" idx="3"/>
            </p:cNvCxnSpPr>
            <p:nvPr/>
          </p:nvCxnSpPr>
          <p:spPr>
            <a:xfrm>
              <a:off x="3795012" y="1482247"/>
              <a:ext cx="0" cy="309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Gerade Verbindung mit Pfeil 86"/>
          <p:cNvCxnSpPr/>
          <p:nvPr/>
        </p:nvCxnSpPr>
        <p:spPr>
          <a:xfrm flipH="1">
            <a:off x="1040551" y="1839694"/>
            <a:ext cx="296323" cy="1327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/>
          <p:nvPr/>
        </p:nvCxnSpPr>
        <p:spPr>
          <a:xfrm flipH="1" flipV="1">
            <a:off x="1126314" y="3334091"/>
            <a:ext cx="210560" cy="1895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3" name="Gruppieren 1042"/>
          <p:cNvGrpSpPr/>
          <p:nvPr/>
        </p:nvGrpSpPr>
        <p:grpSpPr>
          <a:xfrm>
            <a:off x="290177" y="3115051"/>
            <a:ext cx="830902" cy="438080"/>
            <a:chOff x="3673329" y="3494658"/>
            <a:chExt cx="830902" cy="438080"/>
          </a:xfrm>
        </p:grpSpPr>
        <p:sp>
          <p:nvSpPr>
            <p:cNvPr id="89" name="Ellipse 88"/>
            <p:cNvSpPr/>
            <p:nvPr/>
          </p:nvSpPr>
          <p:spPr>
            <a:xfrm>
              <a:off x="3673329" y="3494658"/>
              <a:ext cx="830902" cy="438080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sz="900" dirty="0" smtClean="0">
                  <a:latin typeface="Syntax" pitchFamily="2" charset="0"/>
                  <a:cs typeface="Arial" pitchFamily="34" charset="0"/>
                </a:rPr>
                <a:t>Back-stube</a:t>
              </a:r>
              <a:endParaRPr lang="de-DE" sz="900" dirty="0">
                <a:solidFill>
                  <a:schemeClr val="tx1"/>
                </a:solidFill>
                <a:latin typeface="Syntax" pitchFamily="2" charset="0"/>
                <a:cs typeface="Arial" pitchFamily="34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>
            <a:xfrm>
              <a:off x="3795012" y="3558813"/>
              <a:ext cx="0" cy="309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AutoShape 5"/>
          <p:cNvSpPr>
            <a:spLocks noChangeArrowheads="1"/>
          </p:cNvSpPr>
          <p:nvPr/>
        </p:nvSpPr>
        <p:spPr bwMode="auto">
          <a:xfrm>
            <a:off x="3590322" y="816159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im Vorratslager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überprüfen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3876493" y="1422891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cxnSp>
        <p:nvCxnSpPr>
          <p:cNvPr id="123" name="Gerade Verbindung mit Pfeil 122"/>
          <p:cNvCxnSpPr>
            <a:endCxn id="122" idx="0"/>
          </p:cNvCxnSpPr>
          <p:nvPr/>
        </p:nvCxnSpPr>
        <p:spPr>
          <a:xfrm flipH="1">
            <a:off x="4116579" y="1260539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AutoShape 4"/>
          <p:cNvSpPr>
            <a:spLocks noChangeArrowheads="1"/>
          </p:cNvSpPr>
          <p:nvPr/>
        </p:nvSpPr>
        <p:spPr bwMode="auto">
          <a:xfrm>
            <a:off x="3100385" y="1980619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Zutaten sind vorrätig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25" name="AutoShape 4"/>
          <p:cNvSpPr>
            <a:spLocks noChangeArrowheads="1"/>
          </p:cNvSpPr>
          <p:nvPr/>
        </p:nvSpPr>
        <p:spPr bwMode="auto">
          <a:xfrm>
            <a:off x="4242051" y="1984568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sind nicht vorrätig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126" name="Gerade Verbindung mit Pfeil 50"/>
          <p:cNvCxnSpPr>
            <a:stCxn id="122" idx="2"/>
            <a:endCxn id="124" idx="0"/>
          </p:cNvCxnSpPr>
          <p:nvPr/>
        </p:nvCxnSpPr>
        <p:spPr>
          <a:xfrm rot="10800000" flipV="1">
            <a:off x="3593469" y="1674855"/>
            <a:ext cx="283024" cy="30576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50"/>
          <p:cNvCxnSpPr>
            <a:stCxn id="122" idx="6"/>
            <a:endCxn id="125" idx="0"/>
          </p:cNvCxnSpPr>
          <p:nvPr/>
        </p:nvCxnSpPr>
        <p:spPr>
          <a:xfrm>
            <a:off x="4356664" y="1674855"/>
            <a:ext cx="378471" cy="30971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utoShape 5"/>
          <p:cNvSpPr>
            <a:spLocks noChangeArrowheads="1"/>
          </p:cNvSpPr>
          <p:nvPr/>
        </p:nvSpPr>
        <p:spPr bwMode="auto">
          <a:xfrm>
            <a:off x="3059832" y="2708920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Zutaten aus dem Vorratslager beschaffen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130" name="Gerade Verbindung mit Pfeil 50"/>
          <p:cNvCxnSpPr>
            <a:stCxn id="124" idx="2"/>
          </p:cNvCxnSpPr>
          <p:nvPr/>
        </p:nvCxnSpPr>
        <p:spPr>
          <a:xfrm flipH="1">
            <a:off x="3588205" y="2525966"/>
            <a:ext cx="5264" cy="2008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AutoShape 5"/>
          <p:cNvSpPr>
            <a:spLocks noChangeArrowheads="1"/>
          </p:cNvSpPr>
          <p:nvPr/>
        </p:nvSpPr>
        <p:spPr bwMode="auto">
          <a:xfrm>
            <a:off x="4203879" y="2738458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Auftrag ablehnen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133" name="Gerade Verbindung mit Pfeil 50"/>
          <p:cNvCxnSpPr>
            <a:stCxn id="125" idx="2"/>
            <a:endCxn id="132" idx="0"/>
          </p:cNvCxnSpPr>
          <p:nvPr/>
        </p:nvCxnSpPr>
        <p:spPr>
          <a:xfrm flipH="1">
            <a:off x="4732252" y="2529915"/>
            <a:ext cx="2883" cy="2085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utoShape 4"/>
          <p:cNvSpPr>
            <a:spLocks noChangeArrowheads="1"/>
          </p:cNvSpPr>
          <p:nvPr/>
        </p:nvSpPr>
        <p:spPr bwMode="auto">
          <a:xfrm>
            <a:off x="3071125" y="3363480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Zutaten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sind bereit- gestellt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136" name="Gerade Verbindung mit Pfeil 135"/>
          <p:cNvCxnSpPr/>
          <p:nvPr/>
        </p:nvCxnSpPr>
        <p:spPr>
          <a:xfrm flipH="1">
            <a:off x="3567511" y="3180806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/>
          <p:cNvCxnSpPr/>
          <p:nvPr/>
        </p:nvCxnSpPr>
        <p:spPr>
          <a:xfrm flipH="1">
            <a:off x="4114463" y="653807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/>
          <p:cNvCxnSpPr/>
          <p:nvPr/>
        </p:nvCxnSpPr>
        <p:spPr>
          <a:xfrm flipH="1">
            <a:off x="3565395" y="3922687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AutoShape 4"/>
          <p:cNvSpPr>
            <a:spLocks noChangeArrowheads="1"/>
          </p:cNvSpPr>
          <p:nvPr/>
        </p:nvSpPr>
        <p:spPr bwMode="auto">
          <a:xfrm>
            <a:off x="4248871" y="3359333"/>
            <a:ext cx="986167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Auftrag ist beendet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142" name="AutoShape 5"/>
          <p:cNvSpPr>
            <a:spLocks noChangeArrowheads="1"/>
          </p:cNvSpPr>
          <p:nvPr/>
        </p:nvSpPr>
        <p:spPr bwMode="auto">
          <a:xfrm>
            <a:off x="3065096" y="4082408"/>
            <a:ext cx="1056746" cy="462491"/>
          </a:xfrm>
          <a:prstGeom prst="flowChartAlternateProcess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erstellen</a:t>
            </a:r>
          </a:p>
        </p:txBody>
      </p:sp>
      <p:cxnSp>
        <p:nvCxnSpPr>
          <p:cNvPr id="143" name="Gerade Verbindung mit Pfeil 142"/>
          <p:cNvCxnSpPr/>
          <p:nvPr/>
        </p:nvCxnSpPr>
        <p:spPr>
          <a:xfrm flipH="1">
            <a:off x="4730136" y="3186206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2690531" y="816159"/>
            <a:ext cx="513317" cy="984066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>
          <a:xfrm>
            <a:off x="2676458" y="1950648"/>
            <a:ext cx="371707" cy="1311334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0" name="Gerade Verbindung mit Pfeil 59"/>
          <p:cNvCxnSpPr/>
          <p:nvPr/>
        </p:nvCxnSpPr>
        <p:spPr>
          <a:xfrm flipH="1">
            <a:off x="3569627" y="4548162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utoShape 4"/>
          <p:cNvSpPr>
            <a:spLocks noChangeArrowheads="1"/>
          </p:cNvSpPr>
          <p:nvPr/>
        </p:nvSpPr>
        <p:spPr bwMode="auto">
          <a:xfrm>
            <a:off x="3593674" y="108011"/>
            <a:ext cx="1053599" cy="545347"/>
          </a:xfrm>
          <a:prstGeom prst="flowChartPreparation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...ein-getroffen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72" name="Rechteckige Legende 71"/>
          <p:cNvSpPr/>
          <p:nvPr/>
        </p:nvSpPr>
        <p:spPr>
          <a:xfrm>
            <a:off x="4656634" y="4085039"/>
            <a:ext cx="707453" cy="288032"/>
          </a:xfrm>
          <a:prstGeom prst="wedgeRectCallout">
            <a:avLst>
              <a:gd name="adj1" fmla="val -36449"/>
              <a:gd name="adj2" fmla="val -111780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tx1"/>
                </a:solidFill>
                <a:latin typeface="Syntax" panose="00000400000000000000" pitchFamily="2" charset="0"/>
              </a:rPr>
              <a:t>e</a:t>
            </a:r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rstes End-ereignis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9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24042" y="6356350"/>
            <a:ext cx="2133600" cy="365125"/>
          </a:xfrm>
        </p:spPr>
        <p:txBody>
          <a:bodyPr/>
          <a:lstStyle/>
          <a:p>
            <a:fld id="{60CAB261-AA51-405E-BE31-6B4CC6BF7E0F}" type="slidenum">
              <a:rPr lang="de-DE" smtClean="0"/>
              <a:t>7</a:t>
            </a:fld>
            <a:endParaRPr lang="de-DE" dirty="0"/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1181180" y="3302068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 ausliefern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174830" y="3941054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Auftrag ist beendet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1790284" y="380793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1788284" y="458567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3815200" y="336657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5"/>
          <p:cNvSpPr>
            <a:spLocks noChangeArrowheads="1"/>
          </p:cNvSpPr>
          <p:nvPr/>
        </p:nvSpPr>
        <p:spPr bwMode="auto">
          <a:xfrm>
            <a:off x="3585058" y="3182708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Transport zum Kunden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3851920" y="3770833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cxnSp>
        <p:nvCxnSpPr>
          <p:cNvPr id="54" name="Gerade Verbindung mit Pfeil 53"/>
          <p:cNvCxnSpPr>
            <a:endCxn id="53" idx="0"/>
          </p:cNvCxnSpPr>
          <p:nvPr/>
        </p:nvCxnSpPr>
        <p:spPr>
          <a:xfrm>
            <a:off x="4091486" y="3645199"/>
            <a:ext cx="520" cy="1256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4"/>
          <p:cNvSpPr>
            <a:spLocks noChangeArrowheads="1"/>
          </p:cNvSpPr>
          <p:nvPr/>
        </p:nvSpPr>
        <p:spPr bwMode="auto">
          <a:xfrm>
            <a:off x="2915816" y="4292492"/>
            <a:ext cx="1103494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Kunde ist zufrieden gestellt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57" name="Gerade Verbindung mit Pfeil 50"/>
          <p:cNvCxnSpPr>
            <a:stCxn id="53" idx="2"/>
            <a:endCxn id="55" idx="0"/>
          </p:cNvCxnSpPr>
          <p:nvPr/>
        </p:nvCxnSpPr>
        <p:spPr>
          <a:xfrm rot="10800000" flipV="1">
            <a:off x="3467564" y="4022796"/>
            <a:ext cx="384357" cy="26969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0"/>
          <p:cNvCxnSpPr>
            <a:stCxn id="53" idx="6"/>
            <a:endCxn id="77" idx="0"/>
          </p:cNvCxnSpPr>
          <p:nvPr/>
        </p:nvCxnSpPr>
        <p:spPr>
          <a:xfrm>
            <a:off x="4332091" y="4022797"/>
            <a:ext cx="324319" cy="27075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2943934" y="5068154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Torte aufstellen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60" name="Gerade Verbindung mit Pfeil 50"/>
          <p:cNvCxnSpPr>
            <a:stCxn id="55" idx="2"/>
          </p:cNvCxnSpPr>
          <p:nvPr/>
        </p:nvCxnSpPr>
        <p:spPr>
          <a:xfrm flipH="1">
            <a:off x="3463762" y="4837839"/>
            <a:ext cx="3801" cy="2059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H="1">
            <a:off x="3467563" y="5521375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H="1">
            <a:off x="4067944" y="3020356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H="1">
            <a:off x="3492038" y="6290984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utoShape 4"/>
          <p:cNvSpPr>
            <a:spLocks noChangeArrowheads="1"/>
          </p:cNvSpPr>
          <p:nvPr/>
        </p:nvSpPr>
        <p:spPr bwMode="auto">
          <a:xfrm>
            <a:off x="2915816" y="5681992"/>
            <a:ext cx="1132922" cy="618160"/>
          </a:xfrm>
          <a:prstGeom prst="flowChartPreparation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…ist beendet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72" name="AutoShape 4"/>
          <p:cNvSpPr>
            <a:spLocks noChangeArrowheads="1"/>
          </p:cNvSpPr>
          <p:nvPr/>
        </p:nvSpPr>
        <p:spPr bwMode="auto">
          <a:xfrm>
            <a:off x="3491880" y="2474560"/>
            <a:ext cx="1125240" cy="545796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Hochzeits- torte ist erstellt</a:t>
            </a:r>
          </a:p>
        </p:txBody>
      </p:sp>
      <p:cxnSp>
        <p:nvCxnSpPr>
          <p:cNvPr id="75" name="Gerade Verbindung 74"/>
          <p:cNvCxnSpPr/>
          <p:nvPr/>
        </p:nvCxnSpPr>
        <p:spPr>
          <a:xfrm flipV="1">
            <a:off x="2436792" y="1210486"/>
            <a:ext cx="1271112" cy="584276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>
          <a:xfrm>
            <a:off x="2438356" y="3839550"/>
            <a:ext cx="453972" cy="1763001"/>
          </a:xfrm>
          <a:prstGeom prst="lin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7" name="AutoShape 4"/>
          <p:cNvSpPr>
            <a:spLocks noChangeArrowheads="1"/>
          </p:cNvSpPr>
          <p:nvPr/>
        </p:nvSpPr>
        <p:spPr bwMode="auto">
          <a:xfrm>
            <a:off x="4104663" y="4293549"/>
            <a:ext cx="1103494" cy="545347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Kunde ist nicht zufrieden gestellt</a:t>
            </a:r>
            <a:endParaRPr lang="de-DE" altLang="de-DE" sz="900" dirty="0">
              <a:latin typeface="Syntax" pitchFamily="2" charset="0"/>
              <a:cs typeface="Arial" pitchFamily="34" charset="0"/>
            </a:endParaRPr>
          </a:p>
        </p:txBody>
      </p: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1142212" y="1845197"/>
            <a:ext cx="1296144" cy="514350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Hochzeitstorte erstellen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AutoShape 4"/>
          <p:cNvSpPr>
            <a:spLocks noChangeArrowheads="1"/>
          </p:cNvSpPr>
          <p:nvPr/>
        </p:nvSpPr>
        <p:spPr bwMode="auto">
          <a:xfrm>
            <a:off x="1181180" y="2503584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Hochzeits-torte ist erstellt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Gerade Verbindung mit Pfeil 93"/>
          <p:cNvCxnSpPr/>
          <p:nvPr/>
        </p:nvCxnSpPr>
        <p:spPr>
          <a:xfrm>
            <a:off x="1790284" y="2353446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/>
          <p:nvPr/>
        </p:nvCxnSpPr>
        <p:spPr>
          <a:xfrm>
            <a:off x="1787469" y="3155844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AutoShape 5"/>
          <p:cNvSpPr>
            <a:spLocks noChangeArrowheads="1"/>
          </p:cNvSpPr>
          <p:nvPr/>
        </p:nvSpPr>
        <p:spPr bwMode="auto">
          <a:xfrm>
            <a:off x="3539938" y="1879074"/>
            <a:ext cx="1056746" cy="4624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Hochzeitstorte erstellen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Gerade Verbindung mit Pfeil 104"/>
          <p:cNvCxnSpPr/>
          <p:nvPr/>
        </p:nvCxnSpPr>
        <p:spPr>
          <a:xfrm>
            <a:off x="4067944" y="2330544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1822902" y="1707227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AutoShape 4"/>
          <p:cNvSpPr>
            <a:spLocks noChangeArrowheads="1"/>
          </p:cNvSpPr>
          <p:nvPr/>
        </p:nvSpPr>
        <p:spPr bwMode="auto">
          <a:xfrm>
            <a:off x="1187624" y="1052736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Zutaten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sind bereit-gestellt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9" name="Gerade Verbindung mit Pfeil 118"/>
          <p:cNvCxnSpPr/>
          <p:nvPr/>
        </p:nvCxnSpPr>
        <p:spPr>
          <a:xfrm>
            <a:off x="4067944" y="1722753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utoShape 2"/>
          <p:cNvSpPr>
            <a:spLocks noChangeArrowheads="1"/>
          </p:cNvSpPr>
          <p:nvPr/>
        </p:nvSpPr>
        <p:spPr bwMode="auto">
          <a:xfrm>
            <a:off x="3822140" y="1218826"/>
            <a:ext cx="480171" cy="503927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XOR</a:t>
            </a:r>
          </a:p>
        </p:txBody>
      </p:sp>
      <p:cxnSp>
        <p:nvCxnSpPr>
          <p:cNvPr id="121" name="Gerade Verbindung mit Pfeil 50"/>
          <p:cNvCxnSpPr>
            <a:endCxn id="120" idx="6"/>
          </p:cNvCxnSpPr>
          <p:nvPr/>
        </p:nvCxnSpPr>
        <p:spPr>
          <a:xfrm rot="16200000" flipV="1">
            <a:off x="3054899" y="2718203"/>
            <a:ext cx="3599351" cy="110452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mit Pfeil 50"/>
          <p:cNvCxnSpPr>
            <a:endCxn id="77" idx="2"/>
          </p:cNvCxnSpPr>
          <p:nvPr/>
        </p:nvCxnSpPr>
        <p:spPr>
          <a:xfrm flipV="1">
            <a:off x="4656410" y="4838896"/>
            <a:ext cx="0" cy="22925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mit Pfeil 146"/>
          <p:cNvCxnSpPr/>
          <p:nvPr/>
        </p:nvCxnSpPr>
        <p:spPr>
          <a:xfrm>
            <a:off x="4053314" y="1066470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utoShape 4"/>
          <p:cNvSpPr>
            <a:spLocks noChangeArrowheads="1"/>
          </p:cNvSpPr>
          <p:nvPr/>
        </p:nvSpPr>
        <p:spPr bwMode="auto">
          <a:xfrm>
            <a:off x="3407358" y="437815"/>
            <a:ext cx="1296144" cy="652615"/>
          </a:xfrm>
          <a:prstGeom prst="flowChartPreparation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… </a:t>
            </a:r>
            <a:r>
              <a:rPr kumimoji="0" lang="de-DE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2" charset="0"/>
                <a:cs typeface="Arial" pitchFamily="34" charset="0"/>
              </a:rPr>
              <a:t>sind bereit-gestellt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Gerade Verbindung mit Pfeil 50"/>
          <p:cNvCxnSpPr/>
          <p:nvPr/>
        </p:nvCxnSpPr>
        <p:spPr>
          <a:xfrm flipH="1">
            <a:off x="4651818" y="5070141"/>
            <a:ext cx="755019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hteckige Legende 158"/>
          <p:cNvSpPr/>
          <p:nvPr/>
        </p:nvSpPr>
        <p:spPr>
          <a:xfrm>
            <a:off x="4738692" y="5458535"/>
            <a:ext cx="792088" cy="288032"/>
          </a:xfrm>
          <a:prstGeom prst="wedgeRectCallout">
            <a:avLst>
              <a:gd name="adj1" fmla="val -35133"/>
              <a:gd name="adj2" fmla="val -180017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Rücksprung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160" name="Rechteckige Legende 159"/>
          <p:cNvSpPr/>
          <p:nvPr/>
        </p:nvSpPr>
        <p:spPr>
          <a:xfrm>
            <a:off x="4712509" y="892870"/>
            <a:ext cx="855712" cy="409670"/>
          </a:xfrm>
          <a:prstGeom prst="wedgeRectCallout">
            <a:avLst>
              <a:gd name="adj1" fmla="val -99736"/>
              <a:gd name="adj2" fmla="val 65745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Operator für den 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Rücksprung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cxnSp>
        <p:nvCxnSpPr>
          <p:cNvPr id="164" name="Gerade Verbindung mit Pfeil 163"/>
          <p:cNvCxnSpPr/>
          <p:nvPr/>
        </p:nvCxnSpPr>
        <p:spPr>
          <a:xfrm flipH="1">
            <a:off x="4089370" y="275463"/>
            <a:ext cx="2116" cy="16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5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Abschnitt 2.2.2 </a:t>
            </a:r>
            <a:br>
              <a:rPr lang="de-DE" dirty="0" smtClean="0"/>
            </a:br>
            <a:r>
              <a:rPr lang="de-DE" dirty="0" smtClean="0"/>
              <a:t>Flussdiagramme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B261-AA51-405E-BE31-6B4CC6BF7E0F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95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837362" y="6381328"/>
            <a:ext cx="2133600" cy="365125"/>
          </a:xfrm>
        </p:spPr>
        <p:txBody>
          <a:bodyPr/>
          <a:lstStyle/>
          <a:p>
            <a:fld id="{60CAB261-AA51-405E-BE31-6B4CC6BF7E0F}" type="slidenum">
              <a:rPr lang="de-DE" smtClean="0"/>
              <a:t>9</a:t>
            </a:fld>
            <a:endParaRPr lang="de-DE" dirty="0"/>
          </a:p>
        </p:txBody>
      </p:sp>
      <p:sp>
        <p:nvSpPr>
          <p:cNvPr id="13" name="Flussdiagramm: Alternativer Prozess 12"/>
          <p:cNvSpPr/>
          <p:nvPr/>
        </p:nvSpPr>
        <p:spPr>
          <a:xfrm>
            <a:off x="3737687" y="1036228"/>
            <a:ext cx="1080120" cy="374346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Torte ist ausgeliefert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Gerade Verbindung mit Pfeil 57"/>
          <p:cNvCxnSpPr>
            <a:stCxn id="104" idx="1"/>
          </p:cNvCxnSpPr>
          <p:nvPr/>
        </p:nvCxnSpPr>
        <p:spPr>
          <a:xfrm flipH="1" flipV="1">
            <a:off x="4766306" y="1762585"/>
            <a:ext cx="253853" cy="1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Flussdiagramm: Alternativer Prozess 60"/>
          <p:cNvSpPr/>
          <p:nvPr/>
        </p:nvSpPr>
        <p:spPr>
          <a:xfrm>
            <a:off x="3750239" y="4348596"/>
            <a:ext cx="1080120" cy="374346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Auftrag ist beendet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hteckige Legende 61"/>
          <p:cNvSpPr/>
          <p:nvPr/>
        </p:nvSpPr>
        <p:spPr>
          <a:xfrm>
            <a:off x="5004060" y="769674"/>
            <a:ext cx="792088" cy="288032"/>
          </a:xfrm>
          <a:prstGeom prst="wedgeRectCallout">
            <a:avLst>
              <a:gd name="adj1" fmla="val -73257"/>
              <a:gd name="adj2" fmla="val 46957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Input (Start)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63" name="Rechteckige Legende 62"/>
          <p:cNvSpPr/>
          <p:nvPr/>
        </p:nvSpPr>
        <p:spPr>
          <a:xfrm>
            <a:off x="5105839" y="4395419"/>
            <a:ext cx="792088" cy="288032"/>
          </a:xfrm>
          <a:prstGeom prst="wedgeRectCallout">
            <a:avLst>
              <a:gd name="adj1" fmla="val -84080"/>
              <a:gd name="adj2" fmla="val -7317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Output (Ende)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3744309" y="1570909"/>
            <a:ext cx="1113030" cy="461596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erstellte Rechnung </a:t>
            </a:r>
            <a:r>
              <a:rPr lang="de-DE" altLang="de-DE" sz="900" dirty="0">
                <a:latin typeface="Syntax" pitchFamily="2" charset="0"/>
                <a:cs typeface="Arial" pitchFamily="34" charset="0"/>
              </a:rPr>
              <a:t>mit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Fälligkeits-termin</a:t>
            </a:r>
            <a:r>
              <a:rPr lang="de-DE" altLang="de-DE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versenden</a:t>
            </a:r>
            <a:endParaRPr lang="de-DE" alt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Gerade Verbindung mit Pfeil 74"/>
          <p:cNvCxnSpPr/>
          <p:nvPr/>
        </p:nvCxnSpPr>
        <p:spPr>
          <a:xfrm flipV="1">
            <a:off x="4288373" y="2032505"/>
            <a:ext cx="0" cy="163712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0" name="Gerade Verbindung mit Pfeil 79"/>
          <p:cNvCxnSpPr/>
          <p:nvPr/>
        </p:nvCxnSpPr>
        <p:spPr>
          <a:xfrm flipV="1">
            <a:off x="4284491" y="1407399"/>
            <a:ext cx="0" cy="163712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>
          <a:xfrm>
            <a:off x="3737687" y="2196217"/>
            <a:ext cx="1119652" cy="461596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>
                <a:latin typeface="Syntax" pitchFamily="2" charset="0"/>
                <a:cs typeface="Arial" pitchFamily="34" charset="0"/>
              </a:rPr>
              <a:t>b</a:t>
            </a: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ei Fälligkeit Geldeingang prüfen</a:t>
            </a:r>
            <a:endParaRPr lang="de-DE" alt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5020159" y="2964276"/>
            <a:ext cx="1152128" cy="461596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Mahnung mit neuem Fälligkeits-termin versenden</a:t>
            </a:r>
            <a:endParaRPr lang="de-DE" altLang="de-DE" sz="9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Gruppieren 90"/>
          <p:cNvGrpSpPr/>
          <p:nvPr/>
        </p:nvGrpSpPr>
        <p:grpSpPr>
          <a:xfrm>
            <a:off x="3706162" y="2660910"/>
            <a:ext cx="1313997" cy="1072428"/>
            <a:chOff x="4828507" y="2173362"/>
            <a:chExt cx="1313997" cy="1072428"/>
          </a:xfrm>
        </p:grpSpPr>
        <p:sp>
          <p:nvSpPr>
            <p:cNvPr id="14" name="Flussdiagramm: Verzweigung 13"/>
            <p:cNvSpPr/>
            <p:nvPr/>
          </p:nvSpPr>
          <p:spPr>
            <a:xfrm>
              <a:off x="4828507" y="2340732"/>
              <a:ext cx="1151177" cy="733588"/>
            </a:xfrm>
            <a:prstGeom prst="flowChartDecision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de-DE" sz="900" dirty="0" smtClean="0">
                  <a:latin typeface="Syntax" pitchFamily="2" charset="0"/>
                  <a:cs typeface="Arial" pitchFamily="34" charset="0"/>
                </a:rPr>
                <a:t>Geld über-wiesen</a:t>
              </a:r>
              <a:r>
                <a:rPr lang="de-DE" sz="900" dirty="0" smtClean="0">
                  <a:solidFill>
                    <a:schemeClr val="tx1"/>
                  </a:solidFill>
                  <a:latin typeface="Syntax" pitchFamily="2" charset="0"/>
                  <a:cs typeface="Arial" pitchFamily="34" charset="0"/>
                </a:rPr>
                <a:t>?</a:t>
              </a:r>
              <a:endParaRPr lang="de-DE" sz="900" dirty="0">
                <a:solidFill>
                  <a:schemeClr val="tx1"/>
                </a:solidFill>
                <a:latin typeface="Syntax" pitchFamily="2" charset="0"/>
                <a:cs typeface="Arial" pitchFamily="34" charset="0"/>
              </a:endParaRPr>
            </a:p>
          </p:txBody>
        </p:sp>
        <p:cxnSp>
          <p:nvCxnSpPr>
            <p:cNvPr id="87" name="Gerade Verbindung mit Pfeil 86"/>
            <p:cNvCxnSpPr/>
            <p:nvPr/>
          </p:nvCxnSpPr>
          <p:spPr>
            <a:xfrm flipV="1">
              <a:off x="5400092" y="2173362"/>
              <a:ext cx="0" cy="163712"/>
            </a:xfrm>
            <a:prstGeom prst="straightConnector1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 type="triangle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mit Pfeil 88"/>
            <p:cNvCxnSpPr/>
            <p:nvPr/>
          </p:nvCxnSpPr>
          <p:spPr>
            <a:xfrm flipV="1">
              <a:off x="5408881" y="3082078"/>
              <a:ext cx="0" cy="163712"/>
            </a:xfrm>
            <a:prstGeom prst="straightConnector1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 type="triangle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mit Pfeil 89"/>
            <p:cNvCxnSpPr/>
            <p:nvPr/>
          </p:nvCxnSpPr>
          <p:spPr>
            <a:xfrm flipH="1">
              <a:off x="5979684" y="2707526"/>
              <a:ext cx="162820" cy="0"/>
            </a:xfrm>
            <a:prstGeom prst="straightConnector1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 type="triangle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3822126" y="3420650"/>
            <a:ext cx="2696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Syntax" panose="00000400000000000000" pitchFamily="2" charset="0"/>
              </a:rPr>
              <a:t>ja</a:t>
            </a:r>
            <a:endParaRPr lang="de-DE" sz="900" dirty="0">
              <a:latin typeface="Syntax" panose="00000400000000000000" pitchFamily="2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4676887" y="2880499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latin typeface="Syntax" panose="00000400000000000000" pitchFamily="2" charset="0"/>
              </a:rPr>
              <a:t>nein</a:t>
            </a:r>
            <a:endParaRPr lang="de-DE" sz="900" dirty="0">
              <a:latin typeface="Syntax" panose="00000400000000000000" pitchFamily="2" charset="0"/>
            </a:endParaRPr>
          </a:p>
        </p:txBody>
      </p:sp>
      <p:sp>
        <p:nvSpPr>
          <p:cNvPr id="94" name="Rechteck 93"/>
          <p:cNvSpPr/>
          <p:nvPr/>
        </p:nvSpPr>
        <p:spPr>
          <a:xfrm>
            <a:off x="3746663" y="3733338"/>
            <a:ext cx="1124348" cy="461596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Zahlung verbuchen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de-DE" altLang="de-DE" sz="900" dirty="0" smtClean="0">
                <a:latin typeface="Syntax" pitchFamily="2" charset="0"/>
                <a:cs typeface="Arial" pitchFamily="34" charset="0"/>
              </a:rPr>
              <a:t>Buchhaltung</a:t>
            </a:r>
            <a:endParaRPr lang="de-DE" altLang="de-DE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5" name="Gerade Verbindung mit Pfeil 94"/>
          <p:cNvCxnSpPr/>
          <p:nvPr/>
        </p:nvCxnSpPr>
        <p:spPr>
          <a:xfrm flipV="1">
            <a:off x="4285062" y="4199514"/>
            <a:ext cx="0" cy="163712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7" name="Gerade Verbindung mit Pfeil 96"/>
          <p:cNvCxnSpPr/>
          <p:nvPr/>
        </p:nvCxnSpPr>
        <p:spPr>
          <a:xfrm>
            <a:off x="4284491" y="2080998"/>
            <a:ext cx="1094700" cy="883278"/>
          </a:xfrm>
          <a:prstGeom prst="bentConnector3">
            <a:avLst>
              <a:gd name="adj1" fmla="val 119497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9" name="Rechteckige Legende 108"/>
          <p:cNvSpPr/>
          <p:nvPr/>
        </p:nvSpPr>
        <p:spPr>
          <a:xfrm>
            <a:off x="2702578" y="3266807"/>
            <a:ext cx="904579" cy="288032"/>
          </a:xfrm>
          <a:prstGeom prst="wedgeRectCallout">
            <a:avLst>
              <a:gd name="adj1" fmla="val 78452"/>
              <a:gd name="adj2" fmla="val -32714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„ja-nein 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Verzweigung“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110" name="Rechteckige Legende 109"/>
          <p:cNvSpPr/>
          <p:nvPr/>
        </p:nvSpPr>
        <p:spPr>
          <a:xfrm>
            <a:off x="2801581" y="1130858"/>
            <a:ext cx="864097" cy="288032"/>
          </a:xfrm>
          <a:prstGeom prst="wedgeRectCallout">
            <a:avLst>
              <a:gd name="adj1" fmla="val 59484"/>
              <a:gd name="adj2" fmla="val 101416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schritt 1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104" name="Flussdiagramm: Dokument 103"/>
          <p:cNvSpPr/>
          <p:nvPr/>
        </p:nvSpPr>
        <p:spPr>
          <a:xfrm>
            <a:off x="5020159" y="1572593"/>
            <a:ext cx="707504" cy="379985"/>
          </a:xfrm>
          <a:prstGeom prst="flowChartDocumen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900" dirty="0" smtClean="0">
                <a:latin typeface="Syntax" pitchFamily="2" charset="0"/>
                <a:cs typeface="Arial" pitchFamily="34" charset="0"/>
              </a:rPr>
              <a:t>Kunden-rechnung</a:t>
            </a: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sp>
        <p:nvSpPr>
          <p:cNvPr id="112" name="Flussdiagramm: Daten 111"/>
          <p:cNvSpPr/>
          <p:nvPr/>
        </p:nvSpPr>
        <p:spPr>
          <a:xfrm>
            <a:off x="2441543" y="2226943"/>
            <a:ext cx="1152128" cy="398787"/>
          </a:xfrm>
          <a:prstGeom prst="flowChartInputOutpu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900" dirty="0" smtClean="0">
                <a:latin typeface="Syntax" pitchFamily="2" charset="0"/>
                <a:cs typeface="Arial" pitchFamily="34" charset="0"/>
              </a:rPr>
              <a:t>Konto-auszug</a:t>
            </a: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sp>
        <p:nvSpPr>
          <p:cNvPr id="115" name="Rechteckige Legende 114"/>
          <p:cNvSpPr/>
          <p:nvPr/>
        </p:nvSpPr>
        <p:spPr>
          <a:xfrm>
            <a:off x="5287935" y="1201223"/>
            <a:ext cx="720080" cy="288032"/>
          </a:xfrm>
          <a:prstGeom prst="wedgeRectCallout">
            <a:avLst>
              <a:gd name="adj1" fmla="val -77108"/>
              <a:gd name="adj2" fmla="val 76403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Dokument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116" name="Rechteckige Legende 115"/>
          <p:cNvSpPr/>
          <p:nvPr/>
        </p:nvSpPr>
        <p:spPr>
          <a:xfrm>
            <a:off x="2657567" y="2723921"/>
            <a:ext cx="720080" cy="288032"/>
          </a:xfrm>
          <a:prstGeom prst="wedgeRectCallout">
            <a:avLst>
              <a:gd name="adj1" fmla="val 38354"/>
              <a:gd name="adj2" fmla="val -81999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Daten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cxnSp>
        <p:nvCxnSpPr>
          <p:cNvPr id="118" name="Gerade Verbindung mit Pfeil 117"/>
          <p:cNvCxnSpPr>
            <a:stCxn id="83" idx="1"/>
            <a:endCxn id="112" idx="5"/>
          </p:cNvCxnSpPr>
          <p:nvPr/>
        </p:nvCxnSpPr>
        <p:spPr>
          <a:xfrm flipH="1" flipV="1">
            <a:off x="3478458" y="2426337"/>
            <a:ext cx="259229" cy="678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3" name="Rechteckige Legende 52"/>
          <p:cNvSpPr/>
          <p:nvPr/>
        </p:nvSpPr>
        <p:spPr>
          <a:xfrm>
            <a:off x="5647975" y="2380631"/>
            <a:ext cx="864096" cy="288032"/>
          </a:xfrm>
          <a:prstGeom prst="wedgeRectCallout">
            <a:avLst>
              <a:gd name="adj1" fmla="val -57377"/>
              <a:gd name="adj2" fmla="val -93904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Rückkopplung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55" name="Flussdiagramm: Dokument 54"/>
          <p:cNvSpPr/>
          <p:nvPr/>
        </p:nvSpPr>
        <p:spPr>
          <a:xfrm>
            <a:off x="6335072" y="3004416"/>
            <a:ext cx="707504" cy="379985"/>
          </a:xfrm>
          <a:prstGeom prst="flowChartDocumen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de-DE" sz="900" dirty="0" smtClean="0">
                <a:latin typeface="Syntax" pitchFamily="2" charset="0"/>
                <a:cs typeface="Arial" pitchFamily="34" charset="0"/>
              </a:rPr>
              <a:t>Mahn-schreiben</a:t>
            </a:r>
            <a:endParaRPr lang="de-DE" sz="900" dirty="0">
              <a:solidFill>
                <a:schemeClr val="tx1"/>
              </a:solidFill>
              <a:latin typeface="Syntax" pitchFamily="2" charset="0"/>
              <a:cs typeface="Arial" pitchFamily="34" charset="0"/>
            </a:endParaRPr>
          </a:p>
        </p:txBody>
      </p:sp>
      <p:cxnSp>
        <p:nvCxnSpPr>
          <p:cNvPr id="56" name="Gerade Verbindung mit Pfeil 55"/>
          <p:cNvCxnSpPr>
            <a:stCxn id="55" idx="1"/>
            <a:endCxn id="84" idx="3"/>
          </p:cNvCxnSpPr>
          <p:nvPr/>
        </p:nvCxnSpPr>
        <p:spPr>
          <a:xfrm flipH="1">
            <a:off x="6172287" y="3194409"/>
            <a:ext cx="162785" cy="665"/>
          </a:xfrm>
          <a:prstGeom prst="straightConnector1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 type="triangl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6" name="Rechteckige Legende 65"/>
          <p:cNvSpPr/>
          <p:nvPr/>
        </p:nvSpPr>
        <p:spPr>
          <a:xfrm>
            <a:off x="2801583" y="1684300"/>
            <a:ext cx="864097" cy="288032"/>
          </a:xfrm>
          <a:prstGeom prst="wedgeRectCallout">
            <a:avLst>
              <a:gd name="adj1" fmla="val 58933"/>
              <a:gd name="adj2" fmla="val 126218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Prozess-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schritt 2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sp>
        <p:nvSpPr>
          <p:cNvPr id="67" name="Rechteckige Legende 66"/>
          <p:cNvSpPr/>
          <p:nvPr/>
        </p:nvSpPr>
        <p:spPr>
          <a:xfrm>
            <a:off x="5078764" y="3733338"/>
            <a:ext cx="1174915" cy="399234"/>
          </a:xfrm>
          <a:prstGeom prst="wedgeRectCallout">
            <a:avLst>
              <a:gd name="adj1" fmla="val -68398"/>
              <a:gd name="adj2" fmla="val 11714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00" dirty="0" smtClean="0">
                <a:solidFill>
                  <a:schemeClr val="tx1"/>
                </a:solidFill>
                <a:latin typeface="Syntax" panose="00000400000000000000" pitchFamily="2" charset="0"/>
              </a:rPr>
              <a:t>Prozessschritt 3 mit Organisationseinheit</a:t>
            </a:r>
            <a:endParaRPr lang="de-DE" sz="900" dirty="0">
              <a:solidFill>
                <a:schemeClr val="tx1"/>
              </a:solidFill>
              <a:latin typeface="Syntax" panose="00000400000000000000" pitchFamily="2" charset="0"/>
            </a:endParaRPr>
          </a:p>
        </p:txBody>
      </p:sp>
      <p:cxnSp>
        <p:nvCxnSpPr>
          <p:cNvPr id="27" name="Gerade Verbindung 26"/>
          <p:cNvCxnSpPr>
            <a:stCxn id="94" idx="1"/>
            <a:endCxn id="94" idx="3"/>
          </p:cNvCxnSpPr>
          <p:nvPr/>
        </p:nvCxnSpPr>
        <p:spPr>
          <a:xfrm>
            <a:off x="3746663" y="3964136"/>
            <a:ext cx="1124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5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Bildschirmpräsentation (4:3)</PresentationFormat>
  <Paragraphs>306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Abschnitt 2.2.1  Ereignisgesteuerte Prozessketten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Abschnitt 2.2.2  Flussdiagramme</vt:lpstr>
      <vt:lpstr>PowerPoint-Präsentation</vt:lpstr>
      <vt:lpstr>Abschnitt 2.2.4  Ablaufdiagramme</vt:lpstr>
      <vt:lpstr>PowerPoint-Präsentation</vt:lpstr>
      <vt:lpstr>Abschnitt 2.2.4  Darstellung mit MS Office Produkten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 User</dc:creator>
  <cp:lastModifiedBy>Diekmann, Sebastian</cp:lastModifiedBy>
  <cp:revision>626</cp:revision>
  <dcterms:created xsi:type="dcterms:W3CDTF">2014-12-07T19:53:25Z</dcterms:created>
  <dcterms:modified xsi:type="dcterms:W3CDTF">2015-11-19T12:21:38Z</dcterms:modified>
</cp:coreProperties>
</file>