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257" r:id="rId16"/>
    <p:sldId id="325" r:id="rId17"/>
    <p:sldId id="29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92" r:id="rId38"/>
    <p:sldId id="290" r:id="rId39"/>
    <p:sldId id="293" r:id="rId40"/>
    <p:sldId id="294" r:id="rId41"/>
    <p:sldId id="295" r:id="rId42"/>
    <p:sldId id="296" r:id="rId43"/>
    <p:sldId id="297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2" r:id="rId55"/>
    <p:sldId id="321" r:id="rId56"/>
    <p:sldId id="323" r:id="rId57"/>
    <p:sldId id="324" r:id="rId5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78"/>
    <a:srgbClr val="660033"/>
    <a:srgbClr val="76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56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51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91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28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17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92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42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0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28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4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78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485B-24D9-499D-9661-BB58835E0E4D}" type="datetimeFigureOut">
              <a:rPr lang="de-DE" smtClean="0"/>
              <a:t>26.10.2018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A977-9678-4454-9543-BF6A7548E1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40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30.xml"/><Relationship Id="rId18" Type="http://schemas.openxmlformats.org/officeDocument/2006/relationships/slide" Target="slide54.xml"/><Relationship Id="rId3" Type="http://schemas.openxmlformats.org/officeDocument/2006/relationships/slide" Target="slide22.xml"/><Relationship Id="rId21" Type="http://schemas.openxmlformats.org/officeDocument/2006/relationships/slide" Target="slide36.xml"/><Relationship Id="rId7" Type="http://schemas.openxmlformats.org/officeDocument/2006/relationships/slide" Target="slide23.xml"/><Relationship Id="rId12" Type="http://schemas.openxmlformats.org/officeDocument/2006/relationships/slide" Target="slide25.xml"/><Relationship Id="rId17" Type="http://schemas.openxmlformats.org/officeDocument/2006/relationships/slide" Target="slide32.xml"/><Relationship Id="rId2" Type="http://schemas.openxmlformats.org/officeDocument/2006/relationships/slide" Target="slide17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29.xml"/><Relationship Id="rId5" Type="http://schemas.openxmlformats.org/officeDocument/2006/relationships/slide" Target="slide20.xml"/><Relationship Id="rId15" Type="http://schemas.openxmlformats.org/officeDocument/2006/relationships/slide" Target="slide26.xml"/><Relationship Id="rId10" Type="http://schemas.openxmlformats.org/officeDocument/2006/relationships/slide" Target="slide24.xml"/><Relationship Id="rId19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19.xml"/><Relationship Id="rId14" Type="http://schemas.openxmlformats.org/officeDocument/2006/relationships/slide" Target="slide21.xml"/><Relationship Id="rId2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7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80798"/>
            <a:ext cx="9144000" cy="2387600"/>
          </a:xfrm>
        </p:spPr>
        <p:txBody>
          <a:bodyPr>
            <a:normAutofit/>
          </a:bodyPr>
          <a:lstStyle/>
          <a:p>
            <a:r>
              <a:rPr lang="de-DE" sz="7200" b="1" dirty="0" smtClean="0"/>
              <a:t>Die Magische Wand </a:t>
            </a:r>
            <a:endParaRPr lang="de-DE" sz="7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1330036" y="3602038"/>
            <a:ext cx="13522036" cy="1655762"/>
          </a:xfrm>
        </p:spPr>
        <p:txBody>
          <a:bodyPr>
            <a:normAutofit/>
          </a:bodyPr>
          <a:lstStyle/>
          <a:p>
            <a:pPr lvl="3"/>
            <a:r>
              <a:rPr lang="de-DE" sz="3000" dirty="0" err="1"/>
              <a:t>Wissenspiel</a:t>
            </a:r>
            <a:r>
              <a:rPr lang="de-DE" sz="3000" dirty="0"/>
              <a:t> zur Sicherung der </a:t>
            </a:r>
            <a:r>
              <a:rPr lang="de-DE" sz="3000" dirty="0" smtClean="0"/>
              <a:t>Themengebiete: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3"/>
            <a:r>
              <a:rPr lang="de-DE" sz="1800" b="1" dirty="0" smtClean="0"/>
              <a:t>Inventur | Inventar | Bilanz | Wertveränderungen in der Bilanz 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030778" y="3399905"/>
            <a:ext cx="10532226" cy="8313"/>
          </a:xfrm>
          <a:prstGeom prst="line">
            <a:avLst/>
          </a:prstGeom>
          <a:ln>
            <a:solidFill>
              <a:srgbClr val="004078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9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5. Spielverlauf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In der ersten Spielrunde beginnt das Team mit dem Mitspieler</a:t>
            </a:r>
            <a:r>
              <a:rPr lang="de-DE" sz="2800" dirty="0" smtClean="0"/>
              <a:t>, der </a:t>
            </a:r>
            <a:r>
              <a:rPr lang="de-DE" sz="2800" dirty="0"/>
              <a:t>als nächster Geburtstag hat.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Das </a:t>
            </a:r>
            <a:r>
              <a:rPr lang="de-DE" sz="2800" dirty="0"/>
              <a:t>erste Spielteam wählt </a:t>
            </a:r>
            <a:r>
              <a:rPr lang="de-DE" sz="2800" dirty="0" smtClean="0"/>
              <a:t>ein Feld </a:t>
            </a:r>
            <a:r>
              <a:rPr lang="de-DE" sz="2800" dirty="0"/>
              <a:t>aus der „Magischen Wand“ aus. Handelt es sich um </a:t>
            </a:r>
            <a:r>
              <a:rPr lang="de-DE" sz="2800" dirty="0" smtClean="0"/>
              <a:t>ein Feld </a:t>
            </a:r>
            <a:r>
              <a:rPr lang="de-DE" sz="2800" dirty="0"/>
              <a:t>aus der Rubrik „Risiko“ wird zudem die zu </a:t>
            </a:r>
            <a:r>
              <a:rPr lang="de-DE" sz="2800" dirty="0" smtClean="0"/>
              <a:t>erreichende Punktzahl </a:t>
            </a:r>
            <a:r>
              <a:rPr lang="de-DE" sz="2800" dirty="0"/>
              <a:t>festgelegt (siehe 3. Risiko).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Der </a:t>
            </a:r>
            <a:r>
              <a:rPr lang="de-DE" sz="2800" dirty="0"/>
              <a:t>Moderator </a:t>
            </a:r>
            <a:r>
              <a:rPr lang="de-DE" sz="2800" dirty="0" smtClean="0"/>
              <a:t>präsentiert für </a:t>
            </a:r>
            <a:r>
              <a:rPr lang="de-DE" sz="2800" dirty="0"/>
              <a:t>alle Mitspieler sichtbar die zu diesem Feld gehörende Frage.</a:t>
            </a:r>
          </a:p>
          <a:p>
            <a:r>
              <a:rPr lang="de-DE" sz="2800" dirty="0"/>
              <a:t>Der Gruppensprecher des spielenden Teams gibt schließlich die</a:t>
            </a:r>
          </a:p>
          <a:p>
            <a:r>
              <a:rPr lang="de-DE" sz="2800" dirty="0"/>
              <a:t>Antwort seines Teams bekannt.</a:t>
            </a:r>
            <a:endParaRPr lang="de-DE" sz="28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4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5. Spielverlauf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Der Moderator verteilt die Punkte: bei vollständiger, richtiger</a:t>
            </a:r>
          </a:p>
          <a:p>
            <a:r>
              <a:rPr lang="de-DE" sz="2800" dirty="0"/>
              <a:t>Beantwortung der Frage erhält das Team die auf dem Feld in der</a:t>
            </a:r>
          </a:p>
          <a:p>
            <a:r>
              <a:rPr lang="de-DE" sz="2800" dirty="0"/>
              <a:t>„Magischen Wand“ angegebene Punktzahl (z.B. gewähltes Feld</a:t>
            </a:r>
          </a:p>
          <a:p>
            <a:r>
              <a:rPr lang="de-DE" sz="2800" dirty="0"/>
              <a:t>„Inventur“ 300 – 300 Punkte bei vollständiger, richtiger Antwort)</a:t>
            </a:r>
          </a:p>
          <a:p>
            <a:r>
              <a:rPr lang="de-DE" sz="2800" dirty="0"/>
              <a:t>bzw. die selbst festgelegte Punktzahl (Rubrik „Risiko“) </a:t>
            </a:r>
            <a:r>
              <a:rPr lang="de-DE" sz="2800" dirty="0" smtClean="0"/>
              <a:t>auf seinem </a:t>
            </a:r>
            <a:r>
              <a:rPr lang="de-DE" sz="2800" dirty="0"/>
              <a:t>Teamkonto gutgeschrieben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r>
              <a:rPr lang="de-DE" sz="2800" dirty="0" smtClean="0"/>
              <a:t>Bei nur </a:t>
            </a:r>
            <a:r>
              <a:rPr lang="de-DE" sz="2800" dirty="0"/>
              <a:t>teilweise richtiger und unvollständiger Beantwortung legt der</a:t>
            </a:r>
          </a:p>
          <a:p>
            <a:r>
              <a:rPr lang="de-DE" sz="2800" dirty="0"/>
              <a:t>Moderator die Höhe der zu vergebenen Punkte fest.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Über die Entscheidung </a:t>
            </a:r>
            <a:r>
              <a:rPr lang="de-DE" sz="2800" dirty="0"/>
              <a:t>der Punktevergabe des Moderators wird nicht diskutiert.</a:t>
            </a:r>
            <a:endParaRPr lang="de-DE" sz="28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5. Spielverlauf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Sollte das spielende Team die Frage nicht beantworten können, wird</a:t>
            </a:r>
          </a:p>
          <a:p>
            <a:r>
              <a:rPr lang="de-DE" sz="2800" dirty="0"/>
              <a:t>die Frage im Uhrzeigersinn nacheinander an die anderen Gruppen</a:t>
            </a:r>
          </a:p>
          <a:p>
            <a:r>
              <a:rPr lang="de-DE" sz="2800" dirty="0"/>
              <a:t>weitergegeben. Die Antwort einer Gruppe wird schließlich nach dem</a:t>
            </a:r>
          </a:p>
          <a:p>
            <a:r>
              <a:rPr lang="de-DE" sz="2800" dirty="0"/>
              <a:t>eben geschilderten Prinzip bewertet.</a:t>
            </a:r>
          </a:p>
          <a:p>
            <a:r>
              <a:rPr lang="de-DE" sz="2800" dirty="0"/>
              <a:t>Wenn kein Team die Frage beantworten kann, wird diese in den</a:t>
            </a:r>
          </a:p>
          <a:p>
            <a:r>
              <a:rPr lang="de-DE" sz="2800" dirty="0"/>
              <a:t>Themenspeicher gegeben und dort für die Bearbeitung im Plenum</a:t>
            </a:r>
          </a:p>
          <a:p>
            <a:r>
              <a:rPr lang="de-DE" sz="2800" dirty="0"/>
              <a:t>nach dem Spielende festgehalten.</a:t>
            </a:r>
          </a:p>
          <a:p>
            <a:r>
              <a:rPr lang="de-DE" sz="2800" dirty="0"/>
              <a:t>Eine Spielrunde endet jeweils mit der Verbuchung der Punkte auf</a:t>
            </a:r>
          </a:p>
          <a:p>
            <a:r>
              <a:rPr lang="de-DE" sz="2800" dirty="0"/>
              <a:t>dem entsprechenden Teamkonto.</a:t>
            </a:r>
          </a:p>
          <a:p>
            <a:r>
              <a:rPr lang="de-DE" sz="2800" dirty="0"/>
              <a:t>Nach Ende einer Spielrunde beginnt die nächste. Das im</a:t>
            </a:r>
          </a:p>
          <a:p>
            <a:r>
              <a:rPr lang="de-DE" sz="2800" dirty="0"/>
              <a:t>Uhrzeigersinn nächste Team darf nun ein Fragefeld aussuchen.</a:t>
            </a:r>
            <a:endParaRPr lang="de-DE" sz="28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8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6. Spielende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Das Spiel endet nach der vierten Spielrunde, d.h. wenn </a:t>
            </a:r>
            <a:r>
              <a:rPr lang="de-DE" sz="2800" dirty="0" smtClean="0"/>
              <a:t>das letzte </a:t>
            </a:r>
            <a:r>
              <a:rPr lang="de-DE" sz="2800" dirty="0"/>
              <a:t>Fragefeld der „Magischen Wand“ geöffnet wurde </a:t>
            </a:r>
            <a:r>
              <a:rPr lang="de-DE" sz="2800" dirty="0" smtClean="0"/>
              <a:t>und der </a:t>
            </a:r>
            <a:r>
              <a:rPr lang="de-DE" sz="2800" dirty="0"/>
              <a:t>Moderator die Antwort mit einer letzten </a:t>
            </a:r>
            <a:r>
              <a:rPr lang="de-DE" sz="2800" dirty="0" smtClean="0"/>
              <a:t>Punktewertung versehen </a:t>
            </a:r>
            <a:r>
              <a:rPr lang="de-DE" sz="2800" dirty="0"/>
              <a:t>hat</a:t>
            </a:r>
            <a:r>
              <a:rPr lang="de-DE" sz="2800" dirty="0" smtClean="0"/>
              <a:t>.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dirty="0"/>
              <a:t>Der Moderator verliest abschließend den Punktestand </a:t>
            </a:r>
            <a:r>
              <a:rPr lang="de-DE" sz="2800" dirty="0" smtClean="0"/>
              <a:t>aller Gruppen</a:t>
            </a:r>
            <a:r>
              <a:rPr lang="de-DE" sz="2800" dirty="0"/>
              <a:t>, weist die Siegergruppe des Spiels (siehe 7. </a:t>
            </a:r>
            <a:r>
              <a:rPr lang="de-DE" sz="2800" dirty="0" smtClean="0"/>
              <a:t>Sieger des </a:t>
            </a:r>
            <a:r>
              <a:rPr lang="de-DE" sz="2800" dirty="0"/>
              <a:t>Spiels) aus und nimmt die Siegerehrung vor.</a:t>
            </a:r>
            <a:endParaRPr lang="de-DE" sz="28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63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7. Sieger des Spiels 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Sieger des Spiels ist die Gruppe, welche bei Spielende </a:t>
            </a:r>
            <a:r>
              <a:rPr lang="de-DE" sz="2800" dirty="0" smtClean="0"/>
              <a:t>die meisten </a:t>
            </a:r>
            <a:r>
              <a:rPr lang="de-DE" sz="2800" dirty="0"/>
              <a:t>Punkte auf ihrem Teamkonto angesammelt hat</a:t>
            </a:r>
            <a:r>
              <a:rPr lang="de-DE" sz="2800" dirty="0" smtClean="0"/>
              <a:t>.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dirty="0"/>
              <a:t>Falls mehr als eine Gruppe die höchste Punktzahl hat, </a:t>
            </a:r>
            <a:r>
              <a:rPr lang="de-DE" sz="2800" dirty="0" smtClean="0"/>
              <a:t>wird der </a:t>
            </a:r>
            <a:r>
              <a:rPr lang="de-DE" sz="2800" dirty="0"/>
              <a:t>Sieger mittels einer Stichfrage festgestellt.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Die Entscheidungsfrage </a:t>
            </a:r>
            <a:r>
              <a:rPr lang="de-DE" sz="2800" dirty="0"/>
              <a:t>wird </a:t>
            </a:r>
            <a:r>
              <a:rPr lang="de-DE" sz="2800" u="sng" dirty="0"/>
              <a:t>nur den </a:t>
            </a:r>
            <a:r>
              <a:rPr lang="de-DE" sz="2800" u="sng" dirty="0" smtClean="0"/>
              <a:t>Gruppensprechern </a:t>
            </a:r>
            <a:r>
              <a:rPr lang="de-DE" sz="2800" dirty="0" smtClean="0"/>
              <a:t>vorgelesen</a:t>
            </a:r>
            <a:r>
              <a:rPr lang="de-DE" sz="2800" dirty="0"/>
              <a:t>. Welcher Gruppensprecher zuerst die </a:t>
            </a:r>
            <a:r>
              <a:rPr lang="de-DE" sz="2800" dirty="0" smtClean="0"/>
              <a:t>richtige Antwort </a:t>
            </a:r>
            <a:r>
              <a:rPr lang="de-DE" sz="2800" dirty="0"/>
              <a:t>nennt, dessen Gruppe ist Sieger des Spiels.</a:t>
            </a:r>
            <a:endParaRPr lang="de-DE" sz="28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2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Die Magische Wand </a:t>
            </a:r>
            <a:endParaRPr lang="de-DE" b="1" dirty="0"/>
          </a:p>
        </p:txBody>
      </p:sp>
      <p:sp>
        <p:nvSpPr>
          <p:cNvPr id="10" name="Rechteck 9"/>
          <p:cNvSpPr/>
          <p:nvPr/>
        </p:nvSpPr>
        <p:spPr>
          <a:xfrm>
            <a:off x="1039091" y="1436864"/>
            <a:ext cx="2252749" cy="781397"/>
          </a:xfrm>
          <a:prstGeom prst="rect">
            <a:avLst/>
          </a:prstGeom>
          <a:solidFill>
            <a:srgbClr val="0040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997528" y="1627507"/>
            <a:ext cx="23192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1" dirty="0" smtClean="0">
                <a:solidFill>
                  <a:schemeClr val="bg1"/>
                </a:solidFill>
              </a:rPr>
              <a:t>Inventur / Inventar </a:t>
            </a:r>
            <a:endParaRPr lang="de-DE" sz="2100" b="1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402676" y="1436864"/>
            <a:ext cx="2252749" cy="781397"/>
          </a:xfrm>
          <a:prstGeom prst="rect">
            <a:avLst/>
          </a:prstGeom>
          <a:solidFill>
            <a:srgbClr val="0040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402676" y="1627507"/>
            <a:ext cx="2252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1" dirty="0" smtClean="0">
                <a:solidFill>
                  <a:schemeClr val="bg1"/>
                </a:solidFill>
              </a:rPr>
              <a:t>Bilanz</a:t>
            </a:r>
            <a:endParaRPr lang="de-DE" sz="2100" b="1" dirty="0">
              <a:solidFill>
                <a:schemeClr val="bg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766261" y="1436864"/>
            <a:ext cx="2252749" cy="781397"/>
          </a:xfrm>
          <a:prstGeom prst="rect">
            <a:avLst/>
          </a:prstGeom>
          <a:solidFill>
            <a:srgbClr val="0040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766261" y="1627507"/>
            <a:ext cx="2252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1" dirty="0" smtClean="0">
                <a:solidFill>
                  <a:schemeClr val="bg1"/>
                </a:solidFill>
              </a:rPr>
              <a:t>Wertveränderung</a:t>
            </a:r>
            <a:endParaRPr lang="de-DE" sz="2100" b="1" dirty="0">
              <a:solidFill>
                <a:schemeClr val="bg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8129846" y="1436864"/>
            <a:ext cx="2252749" cy="781397"/>
          </a:xfrm>
          <a:prstGeom prst="rect">
            <a:avLst/>
          </a:prstGeom>
          <a:solidFill>
            <a:srgbClr val="0040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8129846" y="1627507"/>
            <a:ext cx="2252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100" b="1" dirty="0" smtClean="0">
                <a:solidFill>
                  <a:schemeClr val="bg1"/>
                </a:solidFill>
              </a:rPr>
              <a:t>Risiko !</a:t>
            </a:r>
            <a:endParaRPr lang="de-DE" sz="2100" b="1" dirty="0">
              <a:solidFill>
                <a:schemeClr val="bg1"/>
              </a:solidFill>
            </a:endParaRPr>
          </a:p>
        </p:txBody>
      </p:sp>
      <p:sp>
        <p:nvSpPr>
          <p:cNvPr id="18" name="Rechteck 17">
            <a:hlinkClick r:id="rId2" action="ppaction://hlinksldjump"/>
          </p:cNvPr>
          <p:cNvSpPr/>
          <p:nvPr/>
        </p:nvSpPr>
        <p:spPr>
          <a:xfrm>
            <a:off x="1039093" y="2300199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hlinkClick r:id="rId2" action="ppaction://hlinksldjump"/>
          </p:cNvPr>
          <p:cNvSpPr txBox="1"/>
          <p:nvPr/>
        </p:nvSpPr>
        <p:spPr>
          <a:xfrm>
            <a:off x="1005841" y="2375628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100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402493" y="2300200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hlinkClick r:id="rId3" action="ppaction://hlinksldjump"/>
          </p:cNvPr>
          <p:cNvSpPr txBox="1"/>
          <p:nvPr/>
        </p:nvSpPr>
        <p:spPr>
          <a:xfrm>
            <a:off x="3370978" y="2375628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100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770338" y="2299440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hlinkClick r:id="rId4" action="ppaction://hlinksldjump"/>
          </p:cNvPr>
          <p:cNvSpPr txBox="1"/>
          <p:nvPr/>
        </p:nvSpPr>
        <p:spPr>
          <a:xfrm>
            <a:off x="5745797" y="2378553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100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9091" y="3163534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1039091" y="4026869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hlinkClick r:id="rId5" action="ppaction://hlinksldjump"/>
          </p:cNvPr>
          <p:cNvSpPr/>
          <p:nvPr/>
        </p:nvSpPr>
        <p:spPr>
          <a:xfrm>
            <a:off x="1039091" y="4890204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039091" y="5753539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3402493" y="3163102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3402492" y="4026004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3402491" y="4877700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770337" y="3163102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3402490" y="5753538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5770337" y="4026003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5770336" y="4877700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5770336" y="5753537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8129846" y="2298645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8129846" y="3163102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8129845" y="4026003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8129844" y="4887784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8129844" y="5753537"/>
            <a:ext cx="2252749" cy="781397"/>
          </a:xfrm>
          <a:prstGeom prst="rect">
            <a:avLst/>
          </a:prstGeom>
          <a:solidFill>
            <a:schemeClr val="bg1"/>
          </a:solidFill>
          <a:ln>
            <a:solidFill>
              <a:srgbClr val="0040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hlinkClick r:id="rId6" action="ppaction://hlinksldjump"/>
          </p:cNvPr>
          <p:cNvSpPr txBox="1"/>
          <p:nvPr/>
        </p:nvSpPr>
        <p:spPr>
          <a:xfrm>
            <a:off x="997527" y="3240881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2</a:t>
            </a:r>
            <a:r>
              <a:rPr lang="de-DE" sz="4000" b="1" dirty="0" smtClean="0">
                <a:solidFill>
                  <a:srgbClr val="004078"/>
                </a:solidFill>
              </a:rPr>
              <a:t>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2" name="Textfeld 41">
            <a:hlinkClick r:id="rId7" action="ppaction://hlinksldjump"/>
          </p:cNvPr>
          <p:cNvSpPr txBox="1"/>
          <p:nvPr/>
        </p:nvSpPr>
        <p:spPr>
          <a:xfrm>
            <a:off x="3370274" y="3239899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2</a:t>
            </a:r>
            <a:r>
              <a:rPr lang="de-DE" sz="4000" b="1" dirty="0" smtClean="0">
                <a:solidFill>
                  <a:srgbClr val="004078"/>
                </a:solidFill>
              </a:rPr>
              <a:t>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3" name="Textfeld 42">
            <a:hlinkClick r:id="rId8" action="ppaction://hlinksldjump"/>
          </p:cNvPr>
          <p:cNvSpPr txBox="1"/>
          <p:nvPr/>
        </p:nvSpPr>
        <p:spPr>
          <a:xfrm>
            <a:off x="5742329" y="3237475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2</a:t>
            </a:r>
            <a:r>
              <a:rPr lang="de-DE" sz="4000" b="1" dirty="0" smtClean="0">
                <a:solidFill>
                  <a:srgbClr val="004078"/>
                </a:solidFill>
              </a:rPr>
              <a:t>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4" name="Textfeld 43">
            <a:hlinkClick r:id="rId9" action="ppaction://hlinksldjump"/>
          </p:cNvPr>
          <p:cNvSpPr txBox="1"/>
          <p:nvPr/>
        </p:nvSpPr>
        <p:spPr>
          <a:xfrm>
            <a:off x="1005841" y="4100378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300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5" name="Textfeld 44">
            <a:hlinkClick r:id="rId10" action="ppaction://hlinksldjump"/>
          </p:cNvPr>
          <p:cNvSpPr txBox="1"/>
          <p:nvPr/>
        </p:nvSpPr>
        <p:spPr>
          <a:xfrm>
            <a:off x="3367051" y="4097288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300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6" name="Textfeld 45">
            <a:hlinkClick r:id="rId11" action="ppaction://hlinksldjump"/>
          </p:cNvPr>
          <p:cNvSpPr txBox="1"/>
          <p:nvPr/>
        </p:nvSpPr>
        <p:spPr>
          <a:xfrm>
            <a:off x="5745679" y="4097976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300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7" name="Textfeld 46">
            <a:hlinkClick r:id="rId5" action="ppaction://hlinksldjump"/>
          </p:cNvPr>
          <p:cNvSpPr txBox="1"/>
          <p:nvPr/>
        </p:nvSpPr>
        <p:spPr>
          <a:xfrm>
            <a:off x="1012964" y="4958000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4</a:t>
            </a:r>
            <a:r>
              <a:rPr lang="de-DE" sz="4000" b="1" dirty="0" smtClean="0">
                <a:solidFill>
                  <a:srgbClr val="004078"/>
                </a:solidFill>
              </a:rPr>
              <a:t>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8" name="Textfeld 47">
            <a:hlinkClick r:id="rId12" action="ppaction://hlinksldjump"/>
          </p:cNvPr>
          <p:cNvSpPr txBox="1"/>
          <p:nvPr/>
        </p:nvSpPr>
        <p:spPr>
          <a:xfrm>
            <a:off x="3375760" y="4952653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4</a:t>
            </a:r>
            <a:r>
              <a:rPr lang="de-DE" sz="4000" b="1" dirty="0" smtClean="0">
                <a:solidFill>
                  <a:srgbClr val="004078"/>
                </a:solidFill>
              </a:rPr>
              <a:t>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49" name="Textfeld 48">
            <a:hlinkClick r:id="rId13" action="ppaction://hlinksldjump"/>
          </p:cNvPr>
          <p:cNvSpPr txBox="1"/>
          <p:nvPr/>
        </p:nvSpPr>
        <p:spPr>
          <a:xfrm>
            <a:off x="5741775" y="4952957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4</a:t>
            </a:r>
            <a:r>
              <a:rPr lang="de-DE" sz="4000" b="1" dirty="0" smtClean="0">
                <a:solidFill>
                  <a:srgbClr val="004078"/>
                </a:solidFill>
              </a:rPr>
              <a:t>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50" name="Textfeld 49">
            <a:hlinkClick r:id="rId14" action="ppaction://hlinksldjump"/>
          </p:cNvPr>
          <p:cNvSpPr txBox="1"/>
          <p:nvPr/>
        </p:nvSpPr>
        <p:spPr>
          <a:xfrm>
            <a:off x="1010713" y="5822100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500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51" name="Textfeld 50">
            <a:hlinkClick r:id="rId15" action="ppaction://hlinksldjump"/>
          </p:cNvPr>
          <p:cNvSpPr txBox="1"/>
          <p:nvPr/>
        </p:nvSpPr>
        <p:spPr>
          <a:xfrm>
            <a:off x="3374111" y="5827694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500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52" name="Textfeld 51">
            <a:hlinkClick r:id="rId16" action="ppaction://hlinksldjump"/>
          </p:cNvPr>
          <p:cNvSpPr txBox="1"/>
          <p:nvPr/>
        </p:nvSpPr>
        <p:spPr>
          <a:xfrm>
            <a:off x="5741775" y="5827646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500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54" name="Textfeld 53">
            <a:hlinkClick r:id="rId17" action="ppaction://hlinksldjump"/>
          </p:cNvPr>
          <p:cNvSpPr txBox="1"/>
          <p:nvPr/>
        </p:nvSpPr>
        <p:spPr>
          <a:xfrm>
            <a:off x="8095084" y="2370796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4078"/>
                </a:solidFill>
              </a:rPr>
              <a:t>A</a:t>
            </a:r>
            <a:endParaRPr lang="de-DE" sz="4000" b="1" dirty="0">
              <a:solidFill>
                <a:srgbClr val="004078"/>
              </a:solidFill>
            </a:endParaRPr>
          </a:p>
        </p:txBody>
      </p:sp>
      <p:sp>
        <p:nvSpPr>
          <p:cNvPr id="55" name="Textfeld 54">
            <a:hlinkClick r:id="rId18" action="ppaction://hlinksldjump"/>
          </p:cNvPr>
          <p:cNvSpPr txBox="1"/>
          <p:nvPr/>
        </p:nvSpPr>
        <p:spPr>
          <a:xfrm>
            <a:off x="8095008" y="3239926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B</a:t>
            </a:r>
          </a:p>
        </p:txBody>
      </p:sp>
      <p:sp>
        <p:nvSpPr>
          <p:cNvPr id="56" name="Textfeld 55">
            <a:hlinkClick r:id="rId19" action="ppaction://hlinksldjump"/>
          </p:cNvPr>
          <p:cNvSpPr txBox="1"/>
          <p:nvPr/>
        </p:nvSpPr>
        <p:spPr>
          <a:xfrm>
            <a:off x="8098412" y="4102478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C</a:t>
            </a:r>
          </a:p>
        </p:txBody>
      </p:sp>
      <p:sp>
        <p:nvSpPr>
          <p:cNvPr id="57" name="Textfeld 56">
            <a:hlinkClick r:id="rId20" action="ppaction://hlinksldjump"/>
          </p:cNvPr>
          <p:cNvSpPr txBox="1"/>
          <p:nvPr/>
        </p:nvSpPr>
        <p:spPr>
          <a:xfrm>
            <a:off x="8103900" y="4958341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D</a:t>
            </a:r>
          </a:p>
        </p:txBody>
      </p:sp>
      <p:sp>
        <p:nvSpPr>
          <p:cNvPr id="58" name="Textfeld 57">
            <a:hlinkClick r:id="rId21" action="ppaction://hlinksldjump"/>
          </p:cNvPr>
          <p:cNvSpPr txBox="1"/>
          <p:nvPr/>
        </p:nvSpPr>
        <p:spPr>
          <a:xfrm>
            <a:off x="8103900" y="5823818"/>
            <a:ext cx="2319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078"/>
                </a:solidFill>
              </a:rPr>
              <a:t>E</a:t>
            </a:r>
          </a:p>
        </p:txBody>
      </p:sp>
      <p:cxnSp>
        <p:nvCxnSpPr>
          <p:cNvPr id="59" name="Gerader Verbinder 5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004078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Pfeil nach rechts 52">
            <a:hlinkClick r:id="rId2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</a:t>
            </a:r>
            <a:r>
              <a:rPr lang="de-DE" dirty="0" smtClean="0"/>
              <a:t>zum Inhaltsverzeichnis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2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80798"/>
            <a:ext cx="9144000" cy="2387600"/>
          </a:xfrm>
        </p:spPr>
        <p:txBody>
          <a:bodyPr>
            <a:normAutofit/>
          </a:bodyPr>
          <a:lstStyle/>
          <a:p>
            <a:r>
              <a:rPr lang="de-DE" sz="7200" b="1" dirty="0" smtClean="0"/>
              <a:t>Die Magische Wand </a:t>
            </a:r>
            <a:endParaRPr lang="de-DE" sz="7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Aufgaben </a:t>
            </a:r>
            <a:endParaRPr lang="de-DE" sz="4800" dirty="0"/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030778" y="3399905"/>
            <a:ext cx="10532226" cy="8313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feil nach rechts 5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</a:t>
            </a:r>
            <a:r>
              <a:rPr lang="de-DE" dirty="0" smtClean="0"/>
              <a:t>zum Inhaltsverzeichnis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3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Inventur / Inventar 100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/>
          </a:p>
          <a:p>
            <a:r>
              <a:rPr lang="de-DE" sz="4000" dirty="0" smtClean="0"/>
              <a:t>	Zu welchem Zeitpunkt muss man die 	Inventur regelmäßig durchführen?</a:t>
            </a:r>
            <a:endParaRPr lang="de-DE" sz="4000" dirty="0"/>
          </a:p>
        </p:txBody>
      </p:sp>
      <p:sp>
        <p:nvSpPr>
          <p:cNvPr id="2" name="Pfeil nach rechts 1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</a:t>
            </a:r>
            <a:r>
              <a:rPr lang="de-DE" dirty="0" smtClean="0"/>
              <a:t>zu Magischen Wand </a:t>
            </a:r>
            <a:endParaRPr lang="de-DE" dirty="0"/>
          </a:p>
        </p:txBody>
      </p:sp>
      <p:sp>
        <p:nvSpPr>
          <p:cNvPr id="6" name="Pfeil nach rechts 5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7" name="Gerader Verbinder 6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0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Inventur / Inventar 200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/>
          </a:p>
          <a:p>
            <a:pPr marL="457200" indent="-457200">
              <a:buAutoNum type="alphaLcParenR"/>
            </a:pPr>
            <a:r>
              <a:rPr lang="de-DE" sz="4000" dirty="0" smtClean="0"/>
              <a:t>    Welche 3 Hauptteile hat das Inventar?</a:t>
            </a:r>
          </a:p>
          <a:p>
            <a:pPr marL="457200" indent="-457200">
              <a:buAutoNum type="alphaLcParenR"/>
            </a:pPr>
            <a:endParaRPr lang="de-DE" sz="4000" dirty="0"/>
          </a:p>
          <a:p>
            <a:pPr marL="457200" indent="-457200">
              <a:buAutoNum type="alphaLcParenR"/>
            </a:pPr>
            <a:r>
              <a:rPr lang="de-DE" sz="4000" dirty="0" smtClean="0"/>
              <a:t>    Mit welchem Begriff kann das Inventar auch 	bezeichnet werden?</a:t>
            </a:r>
            <a:endParaRPr lang="de-DE" sz="4000" dirty="0"/>
          </a:p>
          <a:p>
            <a:r>
              <a:rPr lang="de-DE" sz="4000" dirty="0" smtClean="0"/>
              <a:t>	</a:t>
            </a:r>
            <a:endParaRPr lang="de-DE" sz="40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5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Inventur / Inventar 300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/>
          </a:p>
          <a:p>
            <a:r>
              <a:rPr lang="de-DE" sz="4000" dirty="0" smtClean="0"/>
              <a:t>	Die </a:t>
            </a:r>
            <a:r>
              <a:rPr lang="de-DE" sz="4000" dirty="0" err="1" smtClean="0"/>
              <a:t>Pramania</a:t>
            </a:r>
            <a:r>
              <a:rPr lang="de-DE" sz="4000" dirty="0" smtClean="0"/>
              <a:t> hat am 31.12.2003 ein 	Eigenkapital von 200.000,- EUR. </a:t>
            </a:r>
            <a:br>
              <a:rPr lang="de-DE" sz="4000" dirty="0" smtClean="0"/>
            </a:br>
            <a:r>
              <a:rPr lang="de-DE" sz="4000" dirty="0" smtClean="0"/>
              <a:t>	Zum 31.12.2002 betrug das Eigenkapital 	150.000,- EUR.</a:t>
            </a:r>
            <a:br>
              <a:rPr lang="de-DE" sz="4000" dirty="0" smtClean="0"/>
            </a:br>
            <a:r>
              <a:rPr lang="de-DE" sz="4000" dirty="0" smtClean="0"/>
              <a:t>	Wie hoch ist der Gewinn?	</a:t>
            </a:r>
            <a:r>
              <a:rPr lang="de-DE" sz="3200" dirty="0" smtClean="0"/>
              <a:t>(ohne Taschenrechner)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0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Inhaltsverzeichnis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4000" dirty="0" smtClean="0">
                <a:hlinkClick r:id="rId2" action="ppaction://hlinksldjump"/>
              </a:rPr>
              <a:t>Spielregeln</a:t>
            </a:r>
            <a:endParaRPr lang="de-DE" sz="4000" dirty="0" smtClean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4000" dirty="0" smtClean="0">
                <a:hlinkClick r:id="rId3" action="ppaction://hlinksldjump"/>
              </a:rPr>
              <a:t>Die Magische Wand</a:t>
            </a:r>
            <a:endParaRPr lang="de-DE" sz="2000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4000" dirty="0" smtClean="0">
                <a:hlinkClick r:id="rId4" action="ppaction://hlinksldjump"/>
              </a:rPr>
              <a:t>Aufgaben</a:t>
            </a:r>
            <a:endParaRPr lang="de-DE" sz="4000" dirty="0" smtClean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4000" dirty="0" smtClean="0">
                <a:hlinkClick r:id="rId5" action="ppaction://hlinksldjump"/>
              </a:rPr>
              <a:t>Lösungen</a:t>
            </a:r>
            <a:r>
              <a:rPr lang="de-DE" sz="4000" dirty="0" smtClean="0"/>
              <a:t> </a:t>
            </a:r>
            <a:endParaRPr lang="de-DE" sz="4000" dirty="0"/>
          </a:p>
        </p:txBody>
      </p:sp>
      <p:cxnSp>
        <p:nvCxnSpPr>
          <p:cNvPr id="7" name="Gerader Verbinder 6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5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Inventur / Inventar 400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/>
          </a:p>
          <a:p>
            <a:r>
              <a:rPr lang="de-DE" sz="4000" dirty="0" smtClean="0"/>
              <a:t>	Wie unterscheiden sich Anlagevermögen 	und Umlaufvermögen 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0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Inventur / Inventar 500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/>
          </a:p>
          <a:p>
            <a:pPr marL="742950" indent="-742950">
              <a:buAutoNum type="alphaLcParenR"/>
            </a:pPr>
            <a:r>
              <a:rPr lang="de-DE" sz="4000" dirty="0" smtClean="0"/>
              <a:t> Was ist die körperliche Inventur?</a:t>
            </a:r>
          </a:p>
          <a:p>
            <a:pPr marL="514350" indent="-514350">
              <a:buAutoNum type="alphaLcParenR"/>
            </a:pPr>
            <a:endParaRPr lang="de-DE" sz="4000" dirty="0"/>
          </a:p>
          <a:p>
            <a:pPr marL="514350" indent="-514350">
              <a:buAutoNum type="alphaLcParenR"/>
            </a:pPr>
            <a:r>
              <a:rPr lang="de-DE" sz="4000" dirty="0"/>
              <a:t>	</a:t>
            </a:r>
            <a:r>
              <a:rPr lang="de-DE" sz="4000" dirty="0" smtClean="0"/>
              <a:t>Was ist die Buchinventur?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9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Bilanz 100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3600" dirty="0"/>
              <a:t>	</a:t>
            </a:r>
            <a:r>
              <a:rPr lang="de-DE" sz="4000" dirty="0" smtClean="0"/>
              <a:t>Wie heißt die Darstellungsform der Bilanz?</a:t>
            </a:r>
            <a:endParaRPr lang="de-DE" sz="40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2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Bilanz 200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3600" dirty="0"/>
              <a:t>	</a:t>
            </a:r>
            <a:r>
              <a:rPr lang="de-DE" sz="4000" dirty="0" smtClean="0"/>
              <a:t>Was bildet die Grundlage zur Erstellung der 	Bilanz?</a:t>
            </a:r>
            <a:endParaRPr lang="de-DE" sz="40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1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Bilanz 300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3600" dirty="0"/>
              <a:t>	</a:t>
            </a:r>
            <a:r>
              <a:rPr lang="de-DE" sz="4000" dirty="0" smtClean="0"/>
              <a:t>Nach welchen Kriterien werden die Posten 	der Aktivseite bzw. Passivseite sortiert?</a:t>
            </a:r>
            <a:endParaRPr lang="de-DE" sz="40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9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Bilanz 400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3600" dirty="0"/>
              <a:t>	</a:t>
            </a:r>
            <a:r>
              <a:rPr lang="de-DE" sz="4000" dirty="0" smtClean="0"/>
              <a:t>Das Anlagevermögen der Bilanz von der 	</a:t>
            </a:r>
            <a:r>
              <a:rPr lang="de-DE" sz="4000" dirty="0" err="1" smtClean="0"/>
              <a:t>Pramania</a:t>
            </a:r>
            <a:r>
              <a:rPr lang="de-DE" sz="4000" dirty="0" smtClean="0"/>
              <a:t> beträgt 100.00,- EUR.</a:t>
            </a:r>
            <a:br>
              <a:rPr lang="de-DE" sz="4000" dirty="0" smtClean="0"/>
            </a:br>
            <a:r>
              <a:rPr lang="de-DE" sz="4000" dirty="0" smtClean="0"/>
              <a:t>	Das Umlaufvermögen 300.000,- EUR und das 	Fremdkapital 200.000,- EUR.</a:t>
            </a:r>
            <a:br>
              <a:rPr lang="de-DE" sz="4000" dirty="0" smtClean="0"/>
            </a:br>
            <a:r>
              <a:rPr lang="de-DE" sz="4000" dirty="0" smtClean="0"/>
              <a:t>	Wie hoch ist die Bilanzsumme und das 	Eigenkapital? </a:t>
            </a:r>
            <a:r>
              <a:rPr lang="de-DE" sz="3200" dirty="0" smtClean="0"/>
              <a:t>(ohne Taschenrechner)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1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Bilanz 500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3600" dirty="0"/>
              <a:t>	</a:t>
            </a:r>
            <a:r>
              <a:rPr lang="de-DE" sz="4000" dirty="0" smtClean="0"/>
              <a:t>Welche Bedeutung haben Aktiva bzw. 	Passiva?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6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Wertveränderungen 100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3600" dirty="0"/>
              <a:t>	</a:t>
            </a:r>
            <a:r>
              <a:rPr lang="de-DE" sz="4000" dirty="0" smtClean="0"/>
              <a:t>Welche 4 Wertveränderungen in der 	Bilanz gibt es?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7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Wertveränderungen 200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pPr marL="742950" indent="-742950">
              <a:buAutoNum type="alphaLcParenR"/>
            </a:pPr>
            <a:r>
              <a:rPr lang="de-DE" sz="4000" dirty="0" smtClean="0"/>
              <a:t>  Was bedeutet Aktivtausch?</a:t>
            </a:r>
          </a:p>
          <a:p>
            <a:pPr marL="742950" indent="-742950">
              <a:buAutoNum type="alphaLcParenR"/>
            </a:pPr>
            <a:endParaRPr lang="de-DE" sz="4000" dirty="0"/>
          </a:p>
          <a:p>
            <a:pPr marL="742950" indent="-742950">
              <a:buAutoNum type="alphaLcParenR"/>
            </a:pPr>
            <a:r>
              <a:rPr lang="de-DE" sz="4000" dirty="0" smtClean="0"/>
              <a:t>  Nenne ein Beispiel für einen Aktivtausch 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8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Wertveränderungen 300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pPr marL="742950" indent="-742950">
              <a:buAutoNum type="alphaLcParenR"/>
            </a:pPr>
            <a:r>
              <a:rPr lang="de-DE" sz="4000" dirty="0" smtClean="0"/>
              <a:t>  Was bedeutet Aktiv-Passivmehrung?</a:t>
            </a:r>
          </a:p>
          <a:p>
            <a:pPr marL="742950" indent="-742950">
              <a:buAutoNum type="alphaLcParenR"/>
            </a:pPr>
            <a:endParaRPr lang="de-DE" sz="4000" dirty="0"/>
          </a:p>
          <a:p>
            <a:pPr marL="742950" indent="-742950">
              <a:buAutoNum type="alphaLcParenR"/>
            </a:pPr>
            <a:r>
              <a:rPr lang="de-DE" sz="4000" dirty="0" smtClean="0"/>
              <a:t>  Nenne ein Beispiel für eine Aktiv-    </a:t>
            </a:r>
            <a:br>
              <a:rPr lang="de-DE" sz="4000" dirty="0" smtClean="0"/>
            </a:br>
            <a:r>
              <a:rPr lang="de-DE" sz="4000" dirty="0" smtClean="0"/>
              <a:t>  Passivmehrung</a:t>
            </a:r>
            <a:endParaRPr lang="de-DE" sz="32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3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4" y="1729047"/>
            <a:ext cx="108813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de-DE" sz="4000" dirty="0" smtClean="0">
                <a:hlinkClick r:id="rId2" action="ppaction://hlinksldjump"/>
              </a:rPr>
              <a:t>Mitspieler</a:t>
            </a:r>
            <a:endParaRPr lang="de-DE" sz="4000" dirty="0" smtClean="0"/>
          </a:p>
          <a:p>
            <a:pPr marL="742950" indent="-742950">
              <a:buAutoNum type="arabicPeriod"/>
            </a:pPr>
            <a:r>
              <a:rPr lang="de-DE" sz="4000" dirty="0" smtClean="0">
                <a:hlinkClick r:id="rId3" action="ppaction://hlinksldjump"/>
              </a:rPr>
              <a:t>„Magische Wand“</a:t>
            </a:r>
            <a:endParaRPr lang="de-DE" sz="4000" dirty="0" smtClean="0"/>
          </a:p>
          <a:p>
            <a:pPr marL="742950" indent="-742950">
              <a:buAutoNum type="arabicPeriod"/>
            </a:pPr>
            <a:r>
              <a:rPr lang="de-DE" sz="4000" dirty="0" smtClean="0">
                <a:hlinkClick r:id="rId4" action="ppaction://hlinksldjump"/>
              </a:rPr>
              <a:t>Risiko</a:t>
            </a:r>
            <a:endParaRPr lang="de-DE" sz="4000" dirty="0" smtClean="0"/>
          </a:p>
          <a:p>
            <a:pPr marL="742950" indent="-742950">
              <a:buAutoNum type="arabicPeriod"/>
            </a:pPr>
            <a:r>
              <a:rPr lang="de-DE" sz="4000" dirty="0" smtClean="0">
                <a:hlinkClick r:id="rId5" action="ppaction://hlinksldjump"/>
              </a:rPr>
              <a:t>Bearbeitungszeit</a:t>
            </a:r>
            <a:endParaRPr lang="de-DE" sz="4000" dirty="0" smtClean="0"/>
          </a:p>
          <a:p>
            <a:pPr marL="742950" indent="-742950">
              <a:buAutoNum type="arabicPeriod"/>
            </a:pPr>
            <a:r>
              <a:rPr lang="de-DE" sz="4000" dirty="0" smtClean="0">
                <a:hlinkClick r:id="rId6" action="ppaction://hlinksldjump"/>
              </a:rPr>
              <a:t>Spielverlauf</a:t>
            </a:r>
            <a:endParaRPr lang="de-DE" sz="4000" dirty="0" smtClean="0"/>
          </a:p>
          <a:p>
            <a:pPr marL="742950" indent="-742950">
              <a:buAutoNum type="arabicPeriod"/>
            </a:pPr>
            <a:r>
              <a:rPr lang="de-DE" sz="4000" dirty="0" smtClean="0">
                <a:hlinkClick r:id="rId7" action="ppaction://hlinksldjump"/>
              </a:rPr>
              <a:t>Spielende</a:t>
            </a:r>
            <a:endParaRPr lang="de-DE" sz="4000" dirty="0" smtClean="0"/>
          </a:p>
          <a:p>
            <a:pPr marL="742950" indent="-742950">
              <a:buAutoNum type="arabicPeriod"/>
            </a:pPr>
            <a:r>
              <a:rPr lang="de-DE" sz="4000" dirty="0" smtClean="0">
                <a:hlinkClick r:id="rId8" action="ppaction://hlinksldjump"/>
              </a:rPr>
              <a:t>Sieger des Spiels </a:t>
            </a:r>
            <a:endParaRPr lang="de-DE" sz="4000" dirty="0"/>
          </a:p>
          <a:p>
            <a:pPr marL="742950" indent="-742950">
              <a:buAutoNum type="alphaLcParenR"/>
            </a:pPr>
            <a:endParaRPr lang="de-DE" sz="40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Pfeil nach rechts 6">
            <a:hlinkClick r:id="rId9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</a:t>
            </a:r>
            <a:r>
              <a:rPr lang="de-DE" dirty="0" smtClean="0"/>
              <a:t>zum Inhaltsverzeichnis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9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Wertveränderungen 400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4000" dirty="0"/>
              <a:t>	</a:t>
            </a:r>
            <a:r>
              <a:rPr lang="de-DE" sz="4000" dirty="0" smtClean="0"/>
              <a:t>Die </a:t>
            </a:r>
            <a:r>
              <a:rPr lang="de-DE" sz="4000" dirty="0" err="1" smtClean="0"/>
              <a:t>Pramania</a:t>
            </a:r>
            <a:r>
              <a:rPr lang="de-DE" sz="4000" dirty="0" smtClean="0"/>
              <a:t> kauft einen Computer im Wert 	von 999,- EUR in bar.</a:t>
            </a:r>
          </a:p>
          <a:p>
            <a:endParaRPr lang="de-DE" sz="4000" dirty="0"/>
          </a:p>
          <a:p>
            <a:r>
              <a:rPr lang="de-DE" sz="4000" dirty="0" smtClean="0"/>
              <a:t>	Was passiert in der Bilanz?</a:t>
            </a:r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5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Wertveränderungen 500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4000" dirty="0"/>
              <a:t>	</a:t>
            </a:r>
            <a:r>
              <a:rPr lang="de-DE" sz="4000" dirty="0" smtClean="0"/>
              <a:t>Die </a:t>
            </a:r>
            <a:r>
              <a:rPr lang="de-DE" sz="4000" dirty="0" err="1" smtClean="0"/>
              <a:t>Pramania</a:t>
            </a:r>
            <a:r>
              <a:rPr lang="de-DE" sz="4000" dirty="0" smtClean="0"/>
              <a:t> kauft einen Firmenwagen im 	Wert von 10.000,- EUR auf Ziel.</a:t>
            </a:r>
          </a:p>
          <a:p>
            <a:endParaRPr lang="de-DE" sz="4000" dirty="0"/>
          </a:p>
          <a:p>
            <a:r>
              <a:rPr lang="de-DE" sz="4000" dirty="0" smtClean="0"/>
              <a:t>	Was passiert in der Bilanz?</a:t>
            </a:r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6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Risiko A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4000" dirty="0"/>
              <a:t>	</a:t>
            </a:r>
            <a:r>
              <a:rPr lang="de-DE" sz="4000" dirty="0" smtClean="0"/>
              <a:t>Welche 4 Fragen sind bei jedem Geschäftsfall 	zu beantworten?</a:t>
            </a:r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Risiko B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4000" dirty="0"/>
              <a:t>	</a:t>
            </a:r>
            <a:r>
              <a:rPr lang="de-DE" sz="4000" dirty="0" smtClean="0"/>
              <a:t>Was ist eine Bilanz?</a:t>
            </a:r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1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Risiko C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397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4000" dirty="0"/>
              <a:t>	</a:t>
            </a:r>
            <a:r>
              <a:rPr lang="de-DE" sz="4000" dirty="0" smtClean="0"/>
              <a:t>Nenne ein Inventurvereinfachungsverfahren 	für die Warenvorräte und beschreib dieses 	kurz!</a:t>
            </a:r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Risiko D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4" y="1729047"/>
            <a:ext cx="1088135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pPr marL="742950" indent="-742950">
              <a:buAutoNum type="alphaLcParenR"/>
            </a:pPr>
            <a:r>
              <a:rPr lang="de-DE" sz="4000" dirty="0" smtClean="0"/>
              <a:t>Wie wird das Eigenkapital bzw. 	 </a:t>
            </a:r>
            <a:br>
              <a:rPr lang="de-DE" sz="4000" dirty="0" smtClean="0"/>
            </a:br>
            <a:r>
              <a:rPr lang="de-DE" sz="4000" dirty="0" smtClean="0"/>
              <a:t>Reinvermögen im Allgemeinen berechnet?</a:t>
            </a:r>
          </a:p>
          <a:p>
            <a:pPr marL="742950" indent="-742950">
              <a:buAutoNum type="alphaLcParenR"/>
            </a:pPr>
            <a:endParaRPr lang="de-DE" dirty="0"/>
          </a:p>
          <a:p>
            <a:pPr marL="742950" indent="-742950">
              <a:buAutoNum type="alphaLcParenR"/>
            </a:pPr>
            <a:r>
              <a:rPr lang="de-DE" sz="4000" dirty="0" smtClean="0"/>
              <a:t>Die Summe des Vermögens der </a:t>
            </a:r>
            <a:r>
              <a:rPr lang="de-DE" sz="4000" dirty="0" err="1" smtClean="0"/>
              <a:t>Pramania</a:t>
            </a:r>
            <a:r>
              <a:rPr lang="de-DE" sz="4000" dirty="0" smtClean="0"/>
              <a:t> beträgt 600.000,- EUR und die Summe der Schulden 400.000,- EUR. </a:t>
            </a:r>
            <a:br>
              <a:rPr lang="de-DE" sz="4000" dirty="0" smtClean="0"/>
            </a:br>
            <a:r>
              <a:rPr lang="de-DE" sz="4000" dirty="0" smtClean="0"/>
              <a:t>Wie hoch ist das Eigenkapital?</a:t>
            </a:r>
          </a:p>
          <a:p>
            <a:pPr marL="742950" indent="-742950">
              <a:buAutoNum type="alphaLcParenR"/>
            </a:pPr>
            <a:endParaRPr lang="de-DE" sz="4000" dirty="0"/>
          </a:p>
          <a:p>
            <a:pPr marL="742950" indent="-742950">
              <a:buAutoNum type="alphaLcParenR"/>
            </a:pPr>
            <a:endParaRPr lang="de-DE" sz="4000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9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Risiko E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4" y="1729047"/>
            <a:ext cx="108813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u="sng" dirty="0" smtClean="0"/>
              <a:t>Aufgabe:</a:t>
            </a:r>
          </a:p>
          <a:p>
            <a:endParaRPr lang="de-DE" sz="2000" dirty="0" smtClean="0"/>
          </a:p>
          <a:p>
            <a:r>
              <a:rPr lang="de-DE" sz="4000" dirty="0" smtClean="0"/>
              <a:t>	Warum macht man Eigenkapitalvergleich?</a:t>
            </a:r>
            <a:endParaRPr lang="de-DE" sz="4000" dirty="0"/>
          </a:p>
          <a:p>
            <a:pPr marL="742950" indent="-742950">
              <a:buAutoNum type="alphaLcParenR"/>
            </a:pPr>
            <a:endParaRPr lang="de-DE" sz="4000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3931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7600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Weiter zu Lösung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1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80798"/>
            <a:ext cx="9144000" cy="2387600"/>
          </a:xfrm>
        </p:spPr>
        <p:txBody>
          <a:bodyPr>
            <a:normAutofit/>
          </a:bodyPr>
          <a:lstStyle/>
          <a:p>
            <a:r>
              <a:rPr lang="de-DE" sz="7200" b="1" dirty="0" smtClean="0"/>
              <a:t>Die Magische Wand </a:t>
            </a:r>
            <a:endParaRPr lang="de-DE" sz="7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Lösungen</a:t>
            </a:r>
            <a:endParaRPr lang="de-DE" sz="4800" dirty="0"/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030778" y="3399905"/>
            <a:ext cx="10532226" cy="8313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feil nach rechts 5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</a:t>
            </a:r>
            <a:r>
              <a:rPr lang="de-DE" dirty="0" smtClean="0"/>
              <a:t>zum Inhaltsverzeichnis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0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Inventur / Inventar 100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 smtClean="0"/>
              <a:t>Aufgabe</a:t>
            </a:r>
            <a:r>
              <a:rPr lang="de-DE" sz="2800" dirty="0" smtClean="0"/>
              <a:t>: 	Zu </a:t>
            </a:r>
            <a:r>
              <a:rPr lang="de-DE" sz="2800" dirty="0"/>
              <a:t>welchem Zeitpunkt muss man die Inventur </a:t>
            </a:r>
            <a:r>
              <a:rPr lang="de-DE" sz="2800" dirty="0" smtClean="0"/>
              <a:t>				regelmäßig </a:t>
            </a:r>
            <a:r>
              <a:rPr lang="de-DE" sz="2800" dirty="0"/>
              <a:t>durchführen?</a:t>
            </a:r>
          </a:p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u="sng" dirty="0" smtClean="0"/>
              <a:t>Lösung</a:t>
            </a:r>
            <a:r>
              <a:rPr lang="de-DE" sz="2800" dirty="0" smtClean="0"/>
              <a:t>: 	Zum </a:t>
            </a:r>
            <a:r>
              <a:rPr lang="de-DE" sz="2800" dirty="0"/>
              <a:t>Schluss eines jeden Geschäftsjahres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(in der </a:t>
            </a:r>
            <a:r>
              <a:rPr lang="de-DE" sz="2800" dirty="0"/>
              <a:t>Regel zum 31.12. = </a:t>
            </a:r>
            <a:r>
              <a:rPr lang="de-DE" sz="2800" dirty="0" smtClean="0"/>
              <a:t>Ende des Kalenderjahres</a:t>
            </a:r>
            <a:r>
              <a:rPr lang="de-DE" sz="2800" dirty="0"/>
              <a:t>)</a:t>
            </a:r>
          </a:p>
          <a:p>
            <a:endParaRPr lang="de-DE" sz="2800" dirty="0" smtClean="0"/>
          </a:p>
        </p:txBody>
      </p:sp>
      <p:sp>
        <p:nvSpPr>
          <p:cNvPr id="6" name="Pfeil nach rechts 5">
            <a:hlinkClick r:id="rId2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sp>
        <p:nvSpPr>
          <p:cNvPr id="7" name="Pfeil nach rechts 6">
            <a:hlinkClick r:id="rId3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75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Inventur / Inventar 200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a</a:t>
            </a:r>
            <a:r>
              <a:rPr lang="de-DE" sz="2800" dirty="0"/>
              <a:t>) Welche 3 Hauptteile hat das Inventar?</a:t>
            </a:r>
          </a:p>
          <a:p>
            <a:r>
              <a:rPr lang="de-DE" sz="2800" dirty="0" smtClean="0"/>
              <a:t>		b</a:t>
            </a:r>
            <a:r>
              <a:rPr lang="de-DE" sz="2800" dirty="0"/>
              <a:t>) Mit welchem Begriff kann das Inventar </a:t>
            </a:r>
            <a:r>
              <a:rPr lang="de-DE" sz="2800" dirty="0" smtClean="0"/>
              <a:t>					auch </a:t>
            </a:r>
            <a:r>
              <a:rPr lang="de-DE" sz="2800" dirty="0"/>
              <a:t>bezeichnet werden</a:t>
            </a:r>
            <a:r>
              <a:rPr lang="de-DE" sz="2800" dirty="0" smtClean="0"/>
              <a:t>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a</a:t>
            </a:r>
            <a:r>
              <a:rPr lang="de-DE" sz="2800" dirty="0"/>
              <a:t>) Vermögen, Schulden, Eigenkapital</a:t>
            </a:r>
          </a:p>
          <a:p>
            <a:r>
              <a:rPr lang="de-DE" sz="2800" dirty="0" smtClean="0"/>
              <a:t>		b</a:t>
            </a:r>
            <a:r>
              <a:rPr lang="de-DE" sz="2800" dirty="0"/>
              <a:t>) Bestandsverzeichnis</a:t>
            </a:r>
            <a:endParaRPr lang="de-DE" sz="2800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9" name="Pfeil nach rechts 8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10" name="Gerader Verbinder 9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23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1. Mitspieler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Es werden fünf Gruppen à fünf bis sechs Personen gebildet.</a:t>
            </a:r>
          </a:p>
          <a:p>
            <a:r>
              <a:rPr lang="de-DE" sz="2800" dirty="0"/>
              <a:t>Jede Gruppe wählt zunächst einen Gruppensprecher </a:t>
            </a:r>
            <a:r>
              <a:rPr lang="de-DE" sz="2800" dirty="0" smtClean="0"/>
              <a:t>und einen </a:t>
            </a:r>
            <a:r>
              <a:rPr lang="de-DE" sz="2800" dirty="0"/>
              <a:t>Stellvertreter. Während des Spielverlaufs (siehe unten</a:t>
            </a:r>
            <a:r>
              <a:rPr lang="de-DE" sz="2800" dirty="0" smtClean="0"/>
              <a:t>) wählt </a:t>
            </a:r>
            <a:r>
              <a:rPr lang="de-DE" sz="2800" dirty="0"/>
              <a:t>eine Gruppe, wenn sie an der Reihe ist, </a:t>
            </a:r>
            <a:r>
              <a:rPr lang="de-DE" sz="2800" dirty="0" smtClean="0"/>
              <a:t>jeweils gemeinsam </a:t>
            </a:r>
            <a:r>
              <a:rPr lang="de-DE" sz="2800" dirty="0"/>
              <a:t>ein Fragefeld aus der „Magischen Wand“ aus </a:t>
            </a:r>
            <a:r>
              <a:rPr lang="de-DE" sz="2800" dirty="0" smtClean="0"/>
              <a:t>und erarbeitet </a:t>
            </a:r>
            <a:r>
              <a:rPr lang="de-DE" sz="2800" dirty="0"/>
              <a:t>gemeinsam die Lösung der Frage.</a:t>
            </a:r>
          </a:p>
          <a:p>
            <a:r>
              <a:rPr lang="de-DE" sz="2800" dirty="0"/>
              <a:t>Der Gruppensprecher verkündet jeweils die Antwort </a:t>
            </a:r>
            <a:r>
              <a:rPr lang="de-DE" sz="2800" dirty="0" smtClean="0"/>
              <a:t>der Gruppe </a:t>
            </a:r>
            <a:r>
              <a:rPr lang="de-DE" sz="2800" dirty="0"/>
              <a:t>und entscheidet in Streitfällen für die Gruppe, d.h</a:t>
            </a:r>
            <a:r>
              <a:rPr lang="de-DE" sz="2800" dirty="0" smtClean="0"/>
              <a:t>. wenn </a:t>
            </a:r>
            <a:r>
              <a:rPr lang="de-DE" sz="2800" dirty="0"/>
              <a:t>sich eine Gruppe anfangs nicht auf ein Fragefeld </a:t>
            </a:r>
            <a:r>
              <a:rPr lang="de-DE" sz="2800" dirty="0" smtClean="0"/>
              <a:t>und nach </a:t>
            </a:r>
            <a:r>
              <a:rPr lang="de-DE" sz="2800" dirty="0"/>
              <a:t>Ablauf der Bearbeitungszeit (siehe 4. Bearbeitungszeit</a:t>
            </a:r>
            <a:r>
              <a:rPr lang="de-DE" sz="2800" dirty="0" smtClean="0"/>
              <a:t>) nicht </a:t>
            </a:r>
            <a:r>
              <a:rPr lang="de-DE" sz="2800" dirty="0"/>
              <a:t>auf eine Antwort einigen kann, entscheidet </a:t>
            </a:r>
            <a:r>
              <a:rPr lang="de-DE" sz="2800" dirty="0" smtClean="0"/>
              <a:t>der Gruppensprecher</a:t>
            </a:r>
            <a:r>
              <a:rPr lang="de-DE" sz="2800" dirty="0"/>
              <a:t>.</a:t>
            </a:r>
            <a:endParaRPr lang="de-DE" sz="54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5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Inventur / Inventar 300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Die </a:t>
            </a:r>
            <a:r>
              <a:rPr lang="de-DE" sz="2800" dirty="0" err="1"/>
              <a:t>Pramania</a:t>
            </a:r>
            <a:r>
              <a:rPr lang="de-DE" sz="2800" dirty="0"/>
              <a:t> hat am 31.12.2003 ein </a:t>
            </a:r>
            <a:r>
              <a:rPr lang="de-DE" sz="2800" dirty="0" smtClean="0"/>
              <a:t>Eigenkapital </a:t>
            </a:r>
            <a:r>
              <a:rPr lang="de-DE" sz="2800" dirty="0"/>
              <a:t>von </a:t>
            </a:r>
            <a:r>
              <a:rPr lang="de-DE" sz="2800" dirty="0" smtClean="0"/>
              <a:t>			200.000</a:t>
            </a:r>
            <a:r>
              <a:rPr lang="de-DE" sz="2800" dirty="0"/>
              <a:t>,- EUR. Zum </a:t>
            </a:r>
            <a:r>
              <a:rPr lang="de-DE" sz="2800" dirty="0" smtClean="0"/>
              <a:t>31.12.2002 </a:t>
            </a:r>
            <a:r>
              <a:rPr lang="de-DE" sz="2800" dirty="0"/>
              <a:t>betrug das Eigenkapital </a:t>
            </a:r>
            <a:r>
              <a:rPr lang="de-DE" sz="2800" dirty="0" smtClean="0"/>
              <a:t>			150.000</a:t>
            </a:r>
            <a:r>
              <a:rPr lang="de-DE" sz="2800" dirty="0"/>
              <a:t>,- </a:t>
            </a:r>
            <a:r>
              <a:rPr lang="de-DE" sz="2800" dirty="0" smtClean="0"/>
              <a:t>EUR. </a:t>
            </a:r>
            <a:br>
              <a:rPr lang="de-DE" sz="2800" dirty="0" smtClean="0"/>
            </a:br>
            <a:r>
              <a:rPr lang="de-DE" sz="2800" dirty="0" smtClean="0"/>
              <a:t>		Wie </a:t>
            </a:r>
            <a:r>
              <a:rPr lang="de-DE" sz="2800" dirty="0"/>
              <a:t>hoch ist der Gewinn? 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</a:t>
            </a:r>
            <a:r>
              <a:rPr lang="fr-FR" sz="2800" dirty="0" smtClean="0"/>
              <a:t>200.000</a:t>
            </a:r>
            <a:r>
              <a:rPr lang="fr-FR" sz="2800" dirty="0"/>
              <a:t>,- EUR - 150.000,- EUR = </a:t>
            </a:r>
            <a:r>
              <a:rPr lang="fr-FR" sz="2800" b="1" dirty="0"/>
              <a:t>50.000,- EUR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Inventur / Inventar 400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 	Wie </a:t>
            </a:r>
            <a:r>
              <a:rPr lang="de-DE" sz="2800" dirty="0"/>
              <a:t>unterscheiden sich Anlagevermögen und </a:t>
            </a:r>
            <a:r>
              <a:rPr lang="de-DE" sz="2800" dirty="0" smtClean="0"/>
              <a:t>				Umlaufvermögen?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 	</a:t>
            </a:r>
            <a:r>
              <a:rPr lang="de-DE" sz="2800" b="1" dirty="0" smtClean="0"/>
              <a:t>Anlagevermögen</a:t>
            </a:r>
            <a:r>
              <a:rPr lang="de-DE" sz="2800" dirty="0" smtClean="0"/>
              <a:t> </a:t>
            </a:r>
            <a:r>
              <a:rPr lang="de-DE" sz="2800" dirty="0"/>
              <a:t>= Grundlage der </a:t>
            </a:r>
            <a:r>
              <a:rPr lang="de-DE" sz="2800" dirty="0" smtClean="0"/>
              <a:t>Betriebsbereitschaft</a:t>
            </a:r>
            <a:r>
              <a:rPr lang="de-DE" sz="2800" dirty="0"/>
              <a:t>, </a:t>
            </a:r>
            <a:r>
              <a:rPr lang="de-DE" sz="2800" dirty="0" smtClean="0"/>
              <a:t>			dienen dem	Unternehmen langfristig</a:t>
            </a:r>
            <a:br>
              <a:rPr lang="de-DE" sz="2800" dirty="0" smtClean="0"/>
            </a:br>
            <a:endParaRPr lang="de-DE" sz="1600" dirty="0"/>
          </a:p>
          <a:p>
            <a:r>
              <a:rPr lang="de-DE" sz="2800" dirty="0"/>
              <a:t>	</a:t>
            </a:r>
            <a:r>
              <a:rPr lang="de-DE" sz="2800" dirty="0" smtClean="0"/>
              <a:t>	</a:t>
            </a:r>
            <a:r>
              <a:rPr lang="de-DE" sz="2800" b="1" dirty="0" smtClean="0"/>
              <a:t>Umlaufvermögen</a:t>
            </a:r>
            <a:r>
              <a:rPr lang="de-DE" sz="2800" dirty="0" smtClean="0"/>
              <a:t> </a:t>
            </a:r>
            <a:r>
              <a:rPr lang="de-DE" sz="2800" dirty="0"/>
              <a:t>= Vermögensposten, die </a:t>
            </a:r>
            <a:r>
              <a:rPr lang="de-DE" sz="2800" dirty="0" smtClean="0"/>
              <a:t>sich </a:t>
            </a:r>
            <a:r>
              <a:rPr lang="de-DE" sz="2800" dirty="0"/>
              <a:t>kurzfristig </a:t>
            </a:r>
            <a:r>
              <a:rPr lang="de-DE" sz="2800" dirty="0" smtClean="0"/>
              <a:t>		in </a:t>
            </a:r>
            <a:r>
              <a:rPr lang="de-DE" sz="2800" dirty="0"/>
              <a:t>Höhe verändern, weil </a:t>
            </a:r>
            <a:r>
              <a:rPr lang="de-DE" sz="2800" dirty="0" smtClean="0"/>
              <a:t>sie ständig </a:t>
            </a:r>
            <a:r>
              <a:rPr lang="de-DE" sz="2800" dirty="0"/>
              <a:t>„im Umlauf“ sind.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5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Inventur / Inventar 500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a) Was </a:t>
            </a:r>
            <a:r>
              <a:rPr lang="de-DE" sz="2800" dirty="0"/>
              <a:t>ist die körperliche Inventur?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b) Was </a:t>
            </a:r>
            <a:r>
              <a:rPr lang="de-DE" sz="2800" dirty="0"/>
              <a:t>ist die </a:t>
            </a:r>
            <a:r>
              <a:rPr lang="de-DE" sz="2800" dirty="0" smtClean="0"/>
              <a:t>Buchinventur</a:t>
            </a:r>
            <a:r>
              <a:rPr lang="de-DE" sz="2800" dirty="0"/>
              <a:t>?</a:t>
            </a:r>
          </a:p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u="sng" dirty="0" smtClean="0"/>
              <a:t>Lösung</a:t>
            </a:r>
            <a:r>
              <a:rPr lang="de-DE" sz="2800" dirty="0" smtClean="0"/>
              <a:t>:	a</a:t>
            </a:r>
            <a:r>
              <a:rPr lang="de-DE" sz="2800" dirty="0"/>
              <a:t>) Die körperliche Inventur ist die </a:t>
            </a:r>
            <a:r>
              <a:rPr lang="de-DE" sz="2800" dirty="0" smtClean="0"/>
              <a:t>mengenmäßige 				Aufnahme </a:t>
            </a:r>
            <a:r>
              <a:rPr lang="de-DE" sz="2800" dirty="0"/>
              <a:t>aller körperlichen </a:t>
            </a:r>
            <a:r>
              <a:rPr lang="de-DE" sz="2800" dirty="0" smtClean="0"/>
              <a:t>Vermögensgegenstände 			durch Zählen, Messen, Wiegen </a:t>
            </a:r>
            <a:r>
              <a:rPr lang="de-DE" sz="2800" dirty="0"/>
              <a:t>und Schätzen der Mengen </a:t>
            </a:r>
            <a:r>
              <a:rPr lang="de-DE" sz="2800" dirty="0" smtClean="0"/>
              <a:t>		in </a:t>
            </a:r>
            <a:r>
              <a:rPr lang="de-DE" sz="2800" dirty="0"/>
              <a:t>Euro.</a:t>
            </a:r>
          </a:p>
          <a:p>
            <a:r>
              <a:rPr lang="de-DE" sz="2800" dirty="0" smtClean="0"/>
              <a:t>		b</a:t>
            </a:r>
            <a:r>
              <a:rPr lang="de-DE" sz="2800" dirty="0"/>
              <a:t>) Nur wertmäßige Bestandsaufnahme </a:t>
            </a:r>
            <a:r>
              <a:rPr lang="de-DE" sz="2800" dirty="0" smtClean="0"/>
              <a:t>aufgrund </a:t>
            </a:r>
            <a:r>
              <a:rPr lang="de-DE" sz="2800" dirty="0"/>
              <a:t>von </a:t>
            </a:r>
            <a:r>
              <a:rPr lang="de-DE" sz="2800" dirty="0" smtClean="0"/>
              <a:t>			Aufzeichnungen </a:t>
            </a:r>
            <a:r>
              <a:rPr lang="de-DE" sz="2800" dirty="0"/>
              <a:t>und Belegen.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3801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2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Bilanz 100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a) Was </a:t>
            </a:r>
            <a:r>
              <a:rPr lang="de-DE" sz="2800" dirty="0"/>
              <a:t>ist die körperliche Inventur?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b) Was </a:t>
            </a:r>
            <a:r>
              <a:rPr lang="de-DE" sz="2800" dirty="0"/>
              <a:t>ist die </a:t>
            </a:r>
            <a:r>
              <a:rPr lang="de-DE" sz="2800" dirty="0" smtClean="0"/>
              <a:t>Buchinventur</a:t>
            </a:r>
            <a:r>
              <a:rPr lang="de-DE" sz="2800" dirty="0"/>
              <a:t>?</a:t>
            </a:r>
          </a:p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u="sng" dirty="0" smtClean="0"/>
              <a:t>Lösung</a:t>
            </a:r>
            <a:r>
              <a:rPr lang="de-DE" sz="2800" dirty="0" smtClean="0"/>
              <a:t>:	a</a:t>
            </a:r>
            <a:r>
              <a:rPr lang="de-DE" sz="2800" dirty="0"/>
              <a:t>) Die körperliche Inventur ist die </a:t>
            </a:r>
            <a:r>
              <a:rPr lang="de-DE" sz="2800" dirty="0" smtClean="0"/>
              <a:t>mengenmäßige 				Aufnahme </a:t>
            </a:r>
            <a:r>
              <a:rPr lang="de-DE" sz="2800" dirty="0"/>
              <a:t>aller körperlichen </a:t>
            </a:r>
            <a:r>
              <a:rPr lang="de-DE" sz="2800" dirty="0" smtClean="0"/>
              <a:t>Vermögensgegenstände 			durch Zählen, Messen, Wiegen </a:t>
            </a:r>
            <a:r>
              <a:rPr lang="de-DE" sz="2800" dirty="0"/>
              <a:t>und Schätzen der Mengen </a:t>
            </a:r>
            <a:r>
              <a:rPr lang="de-DE" sz="2800" dirty="0" smtClean="0"/>
              <a:t>		in </a:t>
            </a:r>
            <a:r>
              <a:rPr lang="de-DE" sz="2800" dirty="0"/>
              <a:t>Euro.</a:t>
            </a:r>
          </a:p>
          <a:p>
            <a:r>
              <a:rPr lang="de-DE" sz="2800" dirty="0" smtClean="0"/>
              <a:t>		b</a:t>
            </a:r>
            <a:r>
              <a:rPr lang="de-DE" sz="2800" dirty="0"/>
              <a:t>) Nur wertmäßige Bestandsaufnahme </a:t>
            </a:r>
            <a:r>
              <a:rPr lang="de-DE" sz="2800" dirty="0" smtClean="0"/>
              <a:t>aufgrund </a:t>
            </a:r>
            <a:r>
              <a:rPr lang="de-DE" sz="2800" dirty="0"/>
              <a:t>von </a:t>
            </a:r>
            <a:r>
              <a:rPr lang="de-DE" sz="2800" dirty="0" smtClean="0"/>
              <a:t>			Aufzeichnungen </a:t>
            </a:r>
            <a:r>
              <a:rPr lang="de-DE" sz="2800" dirty="0"/>
              <a:t>und Belegen.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1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Bilanz 200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 smtClean="0"/>
              <a:t>Aufgabe</a:t>
            </a:r>
            <a:r>
              <a:rPr lang="de-DE" sz="2800" dirty="0" smtClean="0"/>
              <a:t>:	Was </a:t>
            </a:r>
            <a:r>
              <a:rPr lang="de-DE" sz="2800" dirty="0"/>
              <a:t>bildet die Grundlage zur Erstellung einer </a:t>
            </a:r>
            <a:r>
              <a:rPr lang="de-DE" sz="2800" dirty="0" smtClean="0"/>
              <a:t>Bilanz?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Das </a:t>
            </a:r>
            <a:r>
              <a:rPr lang="de-DE" sz="2800" dirty="0"/>
              <a:t>Inventar.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6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Bilanz 300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Nach </a:t>
            </a:r>
            <a:r>
              <a:rPr lang="de-DE" sz="2800" dirty="0"/>
              <a:t>welchen Kriterien werden die Posten </a:t>
            </a:r>
            <a:r>
              <a:rPr lang="de-DE" sz="2800" dirty="0" smtClean="0"/>
              <a:t>der </a:t>
            </a:r>
            <a:r>
              <a:rPr lang="de-DE" sz="2800" dirty="0"/>
              <a:t>Aktivseite </a:t>
            </a:r>
            <a:r>
              <a:rPr lang="de-DE" sz="2800" dirty="0" smtClean="0"/>
              <a:t>		bzw</a:t>
            </a:r>
            <a:r>
              <a:rPr lang="de-DE" sz="2800" dirty="0"/>
              <a:t>. Passivseite sortiert</a:t>
            </a:r>
            <a:r>
              <a:rPr lang="de-DE" sz="2800" dirty="0" smtClean="0"/>
              <a:t>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Aktivseite </a:t>
            </a:r>
            <a:r>
              <a:rPr lang="de-DE" sz="2800" dirty="0"/>
              <a:t>nach zunehmender Flüssigkeit.</a:t>
            </a:r>
          </a:p>
          <a:p>
            <a:r>
              <a:rPr lang="de-DE" sz="2800" dirty="0" smtClean="0"/>
              <a:t>		Passivseite </a:t>
            </a:r>
            <a:r>
              <a:rPr lang="de-DE" sz="2800" dirty="0"/>
              <a:t>nach zunehmender Fälligkeit.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7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Bilanz 400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Das </a:t>
            </a:r>
            <a:r>
              <a:rPr lang="de-DE" sz="2800" dirty="0"/>
              <a:t>Anlagevermögen der Bilanz von der </a:t>
            </a:r>
            <a:r>
              <a:rPr lang="de-DE" sz="2800" dirty="0" err="1" smtClean="0"/>
              <a:t>Pramania</a:t>
            </a:r>
            <a:r>
              <a:rPr lang="de-DE" sz="2800" dirty="0" smtClean="0"/>
              <a:t> </a:t>
            </a:r>
            <a:r>
              <a:rPr lang="de-DE" sz="2800" dirty="0"/>
              <a:t>beträgt </a:t>
            </a:r>
            <a:r>
              <a:rPr lang="de-DE" sz="2800" dirty="0" smtClean="0"/>
              <a:t>		100.000</a:t>
            </a:r>
            <a:r>
              <a:rPr lang="de-DE" sz="2800" dirty="0"/>
              <a:t>,- EUR. Das </a:t>
            </a:r>
            <a:r>
              <a:rPr lang="de-DE" sz="2800" dirty="0" smtClean="0"/>
              <a:t>Umlaufvermögen </a:t>
            </a:r>
            <a:r>
              <a:rPr lang="de-DE" sz="2800" dirty="0"/>
              <a:t>300.000,- EUR und </a:t>
            </a:r>
            <a:r>
              <a:rPr lang="de-DE" sz="2800" dirty="0" smtClean="0"/>
              <a:t>			das Fremdkapital </a:t>
            </a:r>
            <a:r>
              <a:rPr lang="de-DE" sz="2800" dirty="0"/>
              <a:t>200.000,- EUR. </a:t>
            </a:r>
            <a:r>
              <a:rPr lang="de-DE" sz="2800" dirty="0" smtClean="0"/>
              <a:t> Wie </a:t>
            </a:r>
            <a:r>
              <a:rPr lang="de-DE" sz="2800" dirty="0"/>
              <a:t>hoch ist </a:t>
            </a:r>
            <a:r>
              <a:rPr lang="de-DE" sz="2800" dirty="0" smtClean="0"/>
              <a:t>die 				Bilanzsumme </a:t>
            </a:r>
            <a:r>
              <a:rPr lang="de-DE" sz="2800" dirty="0"/>
              <a:t>und das </a:t>
            </a:r>
            <a:r>
              <a:rPr lang="de-DE" sz="2800" dirty="0" smtClean="0"/>
              <a:t>Eigenkapital</a:t>
            </a:r>
            <a:r>
              <a:rPr lang="de-DE" sz="2800" dirty="0"/>
              <a:t>? 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 smtClean="0"/>
          </a:p>
          <a:p>
            <a:r>
              <a:rPr lang="de-DE" sz="2800" u="sng" dirty="0" smtClean="0"/>
              <a:t>Lösung</a:t>
            </a:r>
            <a:r>
              <a:rPr lang="de-DE" sz="2800" dirty="0" smtClean="0"/>
              <a:t>:	</a:t>
            </a:r>
            <a:r>
              <a:rPr lang="fr-FR" sz="2800" b="1" dirty="0" err="1" smtClean="0"/>
              <a:t>Bilanzsumme</a:t>
            </a:r>
            <a:r>
              <a:rPr lang="fr-FR" sz="2800" dirty="0" smtClean="0"/>
              <a:t> </a:t>
            </a:r>
            <a:r>
              <a:rPr lang="fr-FR" sz="2800" dirty="0"/>
              <a:t>= 400.000,- EUR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		(100.000,- EUR + 300.000</a:t>
            </a:r>
            <a:r>
              <a:rPr lang="fr-FR" sz="2800" dirty="0"/>
              <a:t>,- EUR)</a:t>
            </a:r>
          </a:p>
          <a:p>
            <a:r>
              <a:rPr lang="nl-NL" sz="2800" dirty="0" smtClean="0"/>
              <a:t>		</a:t>
            </a:r>
            <a:r>
              <a:rPr lang="nl-NL" sz="2800" b="1" dirty="0" smtClean="0"/>
              <a:t>Eigenkapital</a:t>
            </a:r>
            <a:r>
              <a:rPr lang="nl-NL" sz="2800" dirty="0" smtClean="0"/>
              <a:t> </a:t>
            </a:r>
            <a:r>
              <a:rPr lang="nl-NL" sz="2800" dirty="0"/>
              <a:t>= 200.000,- EUR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		(400.000,- EUR - 200.000</a:t>
            </a:r>
            <a:r>
              <a:rPr lang="nl-NL" sz="2800" dirty="0"/>
              <a:t>,- EUR)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0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Bilanz 500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 smtClean="0"/>
              <a:t>Aufgabe</a:t>
            </a:r>
            <a:r>
              <a:rPr lang="de-DE" sz="2800" dirty="0" smtClean="0"/>
              <a:t>: 	Welche </a:t>
            </a:r>
            <a:r>
              <a:rPr lang="de-DE" sz="2800" dirty="0"/>
              <a:t>Bedeutung haben Aktiva bzw. </a:t>
            </a:r>
            <a:r>
              <a:rPr lang="de-DE" sz="2800" dirty="0" smtClean="0"/>
              <a:t>Passiva?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 	</a:t>
            </a:r>
            <a:r>
              <a:rPr lang="de-DE" sz="2800" b="1" dirty="0" smtClean="0"/>
              <a:t>Aktiva</a:t>
            </a:r>
            <a:r>
              <a:rPr lang="de-DE" sz="2800" dirty="0"/>
              <a:t>: Mittelverwendung</a:t>
            </a:r>
          </a:p>
          <a:p>
            <a:r>
              <a:rPr lang="de-DE" sz="2800" dirty="0" smtClean="0"/>
              <a:t>		</a:t>
            </a:r>
            <a:r>
              <a:rPr lang="de-DE" sz="2800" b="1" dirty="0" smtClean="0"/>
              <a:t>Passiva</a:t>
            </a:r>
            <a:r>
              <a:rPr lang="de-DE" sz="2800" dirty="0"/>
              <a:t>: Mittelherkunft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3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Wertveränderung 100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Welche </a:t>
            </a:r>
            <a:r>
              <a:rPr lang="de-DE" sz="2800" dirty="0"/>
              <a:t>4 Wertveränderungen in der Bilanz </a:t>
            </a:r>
            <a:r>
              <a:rPr lang="de-DE" sz="2800" dirty="0" smtClean="0"/>
              <a:t>gibt </a:t>
            </a:r>
            <a:r>
              <a:rPr lang="de-DE" sz="2800" dirty="0"/>
              <a:t>es</a:t>
            </a:r>
            <a:r>
              <a:rPr lang="de-DE" sz="2800" dirty="0" smtClean="0"/>
              <a:t>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1. Aktivtausch </a:t>
            </a:r>
            <a:br>
              <a:rPr lang="de-DE" sz="2800" dirty="0" smtClean="0"/>
            </a:br>
            <a:r>
              <a:rPr lang="de-DE" sz="2800" dirty="0" smtClean="0"/>
              <a:t>		2</a:t>
            </a:r>
            <a:r>
              <a:rPr lang="de-DE" sz="2800" dirty="0"/>
              <a:t>. Passivtausch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3</a:t>
            </a:r>
            <a:r>
              <a:rPr lang="de-DE" sz="2800" dirty="0"/>
              <a:t>. Aktiv-Passiv-Mehrung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4</a:t>
            </a:r>
            <a:r>
              <a:rPr lang="de-DE" sz="2800" dirty="0"/>
              <a:t>. Aktiv-Passiv-Minderung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Wertveränderung 200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a) Was </a:t>
            </a:r>
            <a:r>
              <a:rPr lang="de-DE" sz="2800" dirty="0"/>
              <a:t>bedeutet Aktivtausch?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b) Nenne ein </a:t>
            </a:r>
            <a:r>
              <a:rPr lang="de-DE" sz="2800" dirty="0"/>
              <a:t>Beispiel </a:t>
            </a:r>
            <a:r>
              <a:rPr lang="de-DE" sz="2800" dirty="0" smtClean="0"/>
              <a:t>für </a:t>
            </a:r>
            <a:r>
              <a:rPr lang="de-DE" sz="2800" dirty="0"/>
              <a:t>einen Aktivtausch</a:t>
            </a:r>
            <a:r>
              <a:rPr lang="de-DE" sz="2800" dirty="0" smtClean="0"/>
              <a:t>.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 smtClean="0"/>
              <a:t>Lösung</a:t>
            </a:r>
            <a:r>
              <a:rPr lang="de-DE" sz="2800" dirty="0" smtClean="0"/>
              <a:t>:	a) Aktivtausch </a:t>
            </a:r>
            <a:r>
              <a:rPr lang="de-DE" sz="2800" dirty="0"/>
              <a:t>betrifft nur die Aktivseite der </a:t>
            </a:r>
            <a:r>
              <a:rPr lang="de-DE" sz="2800" dirty="0" smtClean="0"/>
              <a:t>	Bilanz</a:t>
            </a:r>
            <a:r>
              <a:rPr lang="de-DE" sz="2800" dirty="0"/>
              <a:t>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Die </a:t>
            </a:r>
            <a:r>
              <a:rPr lang="de-DE" sz="2800" dirty="0"/>
              <a:t>Bilanzsumme ändert sich somit </a:t>
            </a:r>
            <a:r>
              <a:rPr lang="de-DE" sz="2800" dirty="0" smtClean="0"/>
              <a:t>nicht.</a:t>
            </a:r>
            <a:endParaRPr lang="de-DE" sz="2800" dirty="0"/>
          </a:p>
          <a:p>
            <a:r>
              <a:rPr lang="de-DE" sz="2800" dirty="0"/>
              <a:t>	</a:t>
            </a:r>
            <a:r>
              <a:rPr lang="de-DE" sz="2800" dirty="0" smtClean="0"/>
              <a:t>	b) Kauf </a:t>
            </a:r>
            <a:r>
              <a:rPr lang="de-DE" sz="2800" dirty="0"/>
              <a:t>von BGA gegen Bargeld.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Verkauf </a:t>
            </a:r>
            <a:r>
              <a:rPr lang="de-DE" sz="2800" dirty="0"/>
              <a:t>von Waren gegen Banküberweisung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2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2. „Magische Wand“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Die „Magische Wand“ ist in </a:t>
            </a:r>
            <a:r>
              <a:rPr lang="de-DE" sz="2800" u="sng" dirty="0"/>
              <a:t>vier Kategor</a:t>
            </a:r>
            <a:r>
              <a:rPr lang="de-DE" sz="2800" dirty="0"/>
              <a:t>ien unterteilt: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„Inventur / Inventar</a:t>
            </a:r>
            <a:r>
              <a:rPr lang="de-DE" sz="2800" dirty="0" smtClean="0"/>
              <a:t>“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„</a:t>
            </a:r>
            <a:r>
              <a:rPr lang="de-DE" sz="2800" dirty="0"/>
              <a:t>Bilanz</a:t>
            </a:r>
            <a:r>
              <a:rPr lang="de-DE" sz="2800" dirty="0" smtClean="0"/>
              <a:t>“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„</a:t>
            </a:r>
            <a:r>
              <a:rPr lang="de-DE" sz="2800" dirty="0"/>
              <a:t>Wertveränderungen in </a:t>
            </a:r>
            <a:r>
              <a:rPr lang="de-DE" sz="2800" dirty="0" smtClean="0"/>
              <a:t>der Bilanz</a:t>
            </a:r>
            <a:r>
              <a:rPr lang="de-DE" sz="2800" dirty="0"/>
              <a:t>“ </a:t>
            </a:r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„Risiko“</a:t>
            </a:r>
          </a:p>
          <a:p>
            <a:endParaRPr lang="de-DE" sz="1100" dirty="0"/>
          </a:p>
          <a:p>
            <a:r>
              <a:rPr lang="de-DE" sz="2800" dirty="0" smtClean="0"/>
              <a:t>In </a:t>
            </a:r>
            <a:r>
              <a:rPr lang="de-DE" sz="2800" dirty="0"/>
              <a:t>jeder Kategorie gibt es </a:t>
            </a:r>
            <a:r>
              <a:rPr lang="de-DE" sz="2800" dirty="0" smtClean="0"/>
              <a:t>fünf Fragefelder</a:t>
            </a:r>
            <a:r>
              <a:rPr lang="de-DE" sz="2800" dirty="0"/>
              <a:t>. In den Kategorien „Inventur / Inventar</a:t>
            </a:r>
            <a:r>
              <a:rPr lang="de-DE" sz="2800" dirty="0" smtClean="0"/>
              <a:t>“, „</a:t>
            </a:r>
            <a:r>
              <a:rPr lang="de-DE" sz="2800" dirty="0"/>
              <a:t>Bilanz“ und „Wertveränderungen in der Bilanz“ haben </a:t>
            </a:r>
            <a:r>
              <a:rPr lang="de-DE" sz="2800" dirty="0" smtClean="0"/>
              <a:t>die Felder </a:t>
            </a:r>
            <a:r>
              <a:rPr lang="de-DE" sz="2800" dirty="0"/>
              <a:t>unterschiedliche Wertungen: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b="1" dirty="0" smtClean="0"/>
              <a:t>100 </a:t>
            </a:r>
            <a:r>
              <a:rPr lang="de-DE" sz="2800" dirty="0"/>
              <a:t>Punkte, </a:t>
            </a:r>
            <a:r>
              <a:rPr lang="de-DE" sz="2800" b="1" dirty="0" smtClean="0"/>
              <a:t>200 </a:t>
            </a:r>
            <a:r>
              <a:rPr lang="de-DE" sz="2800" dirty="0" smtClean="0"/>
              <a:t>Punkte</a:t>
            </a:r>
            <a:r>
              <a:rPr lang="de-DE" sz="2800" dirty="0"/>
              <a:t>, </a:t>
            </a:r>
            <a:r>
              <a:rPr lang="de-DE" sz="2800" b="1" dirty="0"/>
              <a:t>300 </a:t>
            </a:r>
            <a:r>
              <a:rPr lang="de-DE" sz="2800" dirty="0"/>
              <a:t>Punkte, </a:t>
            </a:r>
            <a:r>
              <a:rPr lang="de-DE" sz="2800" b="1" dirty="0"/>
              <a:t>400 </a:t>
            </a:r>
            <a:r>
              <a:rPr lang="de-DE" sz="2800" dirty="0"/>
              <a:t>Punkte und </a:t>
            </a:r>
            <a:r>
              <a:rPr lang="de-DE" sz="2800" b="1" dirty="0"/>
              <a:t>500 </a:t>
            </a:r>
            <a:r>
              <a:rPr lang="de-DE" sz="2800" dirty="0"/>
              <a:t>Punkte</a:t>
            </a:r>
            <a:r>
              <a:rPr lang="de-DE" sz="2800" dirty="0" smtClean="0"/>
              <a:t>. </a:t>
            </a:r>
            <a:br>
              <a:rPr lang="de-DE" sz="2800" dirty="0" smtClean="0"/>
            </a:br>
            <a:r>
              <a:rPr lang="de-DE" sz="2800" dirty="0" smtClean="0"/>
              <a:t>Es handelt sich hierbei um die bei einer Frage maximal zu erreichende Punktzahl. </a:t>
            </a:r>
            <a:endParaRPr lang="de-DE" sz="2800" dirty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2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Wertveränderung 300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a) Was </a:t>
            </a:r>
            <a:r>
              <a:rPr lang="de-DE" sz="2800" dirty="0"/>
              <a:t>bedeutet Aktiv-Passivmehrung?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b) Nenne 1 Beispiel </a:t>
            </a:r>
            <a:r>
              <a:rPr lang="de-DE" sz="2800" dirty="0"/>
              <a:t>für eine </a:t>
            </a:r>
            <a:r>
              <a:rPr lang="de-DE" sz="2800" dirty="0" smtClean="0"/>
              <a:t>Aktiv-Passivmehrung.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a) Aktiv-Passivmehrung </a:t>
            </a:r>
            <a:r>
              <a:rPr lang="de-DE" sz="2800" dirty="0"/>
              <a:t>betrifft Aktiv- und </a:t>
            </a:r>
            <a:r>
              <a:rPr lang="de-DE" sz="2800" dirty="0" smtClean="0"/>
              <a:t>					Passivseite </a:t>
            </a:r>
            <a:r>
              <a:rPr lang="de-DE" sz="2800" dirty="0"/>
              <a:t>der Bilanz. Die Bilanzsumme </a:t>
            </a:r>
            <a:r>
              <a:rPr lang="de-DE" sz="2800" dirty="0" smtClean="0"/>
              <a:t>erhöht </a:t>
            </a:r>
            <a:r>
              <a:rPr lang="de-DE" sz="2800" dirty="0"/>
              <a:t>sich.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	b) </a:t>
            </a:r>
            <a:r>
              <a:rPr lang="de-DE" sz="2800" dirty="0"/>
              <a:t>Kauf von Waren auf Ziel.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2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Wertveränderung 400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Die </a:t>
            </a:r>
            <a:r>
              <a:rPr lang="de-DE" sz="2800" dirty="0" err="1"/>
              <a:t>Pramania</a:t>
            </a:r>
            <a:r>
              <a:rPr lang="de-DE" sz="2800" dirty="0"/>
              <a:t> kauft einen Computer im </a:t>
            </a:r>
            <a:r>
              <a:rPr lang="de-DE" sz="2800" dirty="0" smtClean="0"/>
              <a:t>Wert von </a:t>
            </a:r>
            <a:r>
              <a:rPr lang="de-DE" sz="2800" dirty="0"/>
              <a:t>999,- </a:t>
            </a:r>
            <a:r>
              <a:rPr lang="de-DE" sz="2800" dirty="0" smtClean="0"/>
              <a:t>			EUR </a:t>
            </a:r>
            <a:r>
              <a:rPr lang="de-DE" sz="2800" dirty="0"/>
              <a:t>in bar.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Was </a:t>
            </a:r>
            <a:r>
              <a:rPr lang="de-DE" sz="2800" dirty="0"/>
              <a:t>passiert in der </a:t>
            </a:r>
            <a:r>
              <a:rPr lang="de-DE" sz="2800" dirty="0" smtClean="0"/>
              <a:t>Bilanz?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BGA </a:t>
            </a:r>
            <a:r>
              <a:rPr lang="de-DE" sz="2800" dirty="0"/>
              <a:t>/</a:t>
            </a:r>
            <a:r>
              <a:rPr lang="de-DE" sz="2800" dirty="0" smtClean="0"/>
              <a:t> </a:t>
            </a:r>
            <a:r>
              <a:rPr lang="de-DE" sz="2800" dirty="0"/>
              <a:t>Kasse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→ </a:t>
            </a:r>
            <a:r>
              <a:rPr lang="de-DE" sz="2800" dirty="0"/>
              <a:t>Aktivposten / Aktivposten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    		999</a:t>
            </a:r>
            <a:r>
              <a:rPr lang="de-DE" sz="2800" dirty="0"/>
              <a:t>,- EUR (Mehrung) / 999,- EUR </a:t>
            </a:r>
            <a:r>
              <a:rPr lang="de-DE" sz="2800" dirty="0" smtClean="0"/>
              <a:t>(</a:t>
            </a:r>
            <a:r>
              <a:rPr lang="de-DE" sz="2800" dirty="0"/>
              <a:t>Minderung)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→ </a:t>
            </a:r>
            <a:r>
              <a:rPr lang="de-DE" sz="2800" dirty="0"/>
              <a:t>Aktivtausch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2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Wertveränderung 500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Die </a:t>
            </a:r>
            <a:r>
              <a:rPr lang="de-DE" sz="2800" dirty="0" err="1"/>
              <a:t>Pramania</a:t>
            </a:r>
            <a:r>
              <a:rPr lang="de-DE" sz="2800" dirty="0"/>
              <a:t> kauft einen Firmenwagen im </a:t>
            </a:r>
            <a:r>
              <a:rPr lang="de-DE" sz="2800" dirty="0" smtClean="0"/>
              <a:t>Wert </a:t>
            </a:r>
            <a:r>
              <a:rPr lang="de-DE" sz="2800" dirty="0"/>
              <a:t>von </a:t>
            </a:r>
            <a:r>
              <a:rPr lang="de-DE" sz="2800" dirty="0" smtClean="0"/>
              <a:t>			10.000</a:t>
            </a:r>
            <a:r>
              <a:rPr lang="de-DE" sz="2800" dirty="0"/>
              <a:t>,- EUR auf Ziel.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Was </a:t>
            </a:r>
            <a:r>
              <a:rPr lang="de-DE" sz="2800" dirty="0"/>
              <a:t>passiert </a:t>
            </a:r>
            <a:r>
              <a:rPr lang="de-DE" sz="2800" dirty="0" smtClean="0"/>
              <a:t>in </a:t>
            </a:r>
            <a:r>
              <a:rPr lang="de-DE" sz="2800" dirty="0"/>
              <a:t>der Bilanz?</a:t>
            </a:r>
          </a:p>
          <a:p>
            <a:r>
              <a:rPr lang="de-DE" sz="2800" u="sng" dirty="0"/>
              <a:t>Lösung</a:t>
            </a:r>
            <a:r>
              <a:rPr lang="de-DE" sz="2800" dirty="0" smtClean="0"/>
              <a:t>:	Fuhrpark </a:t>
            </a:r>
            <a:r>
              <a:rPr lang="de-DE" sz="2800" dirty="0"/>
              <a:t>/ Verbindlichkeiten </a:t>
            </a:r>
            <a:r>
              <a:rPr lang="de-DE" sz="2800" dirty="0" err="1"/>
              <a:t>a.L.L</a:t>
            </a:r>
            <a:r>
              <a:rPr lang="de-DE" sz="2800" dirty="0"/>
              <a:t>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 → </a:t>
            </a:r>
            <a:r>
              <a:rPr lang="de-DE" sz="2800" dirty="0"/>
              <a:t>Aktivposten / </a:t>
            </a:r>
            <a:r>
              <a:rPr lang="de-DE" sz="2800" dirty="0" smtClean="0"/>
              <a:t>Passivposten</a:t>
            </a:r>
            <a:br>
              <a:rPr lang="de-DE" sz="2800" dirty="0" smtClean="0"/>
            </a:br>
            <a:r>
              <a:rPr lang="de-DE" sz="2800" dirty="0" smtClean="0"/>
              <a:t>		10.000</a:t>
            </a:r>
            <a:r>
              <a:rPr lang="de-DE" sz="2800" dirty="0"/>
              <a:t>,- EUR (Mehrung) / 10.000,- </a:t>
            </a:r>
            <a:r>
              <a:rPr lang="de-DE" sz="2800" dirty="0" smtClean="0"/>
              <a:t>EUR (Mehrung</a:t>
            </a:r>
            <a:r>
              <a:rPr lang="de-DE" sz="2800" dirty="0"/>
              <a:t>)</a:t>
            </a:r>
          </a:p>
          <a:p>
            <a:r>
              <a:rPr lang="de-DE" sz="2800" dirty="0" smtClean="0"/>
              <a:t>		→ </a:t>
            </a:r>
            <a:r>
              <a:rPr lang="de-DE" sz="2800" dirty="0"/>
              <a:t>Aktiv-Passiv-Mehrung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Risiko A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Welche </a:t>
            </a:r>
            <a:r>
              <a:rPr lang="de-DE" sz="2800" dirty="0"/>
              <a:t>4 Fragen sind bei jedem Geschäftsfall </a:t>
            </a:r>
            <a:r>
              <a:rPr lang="de-DE" sz="2800" dirty="0" smtClean="0"/>
              <a:t>				zu </a:t>
            </a:r>
            <a:r>
              <a:rPr lang="de-DE" sz="2800" dirty="0"/>
              <a:t>beantworten</a:t>
            </a:r>
            <a:r>
              <a:rPr lang="de-DE" sz="2800" dirty="0" smtClean="0"/>
              <a:t>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1. Welche </a:t>
            </a:r>
            <a:r>
              <a:rPr lang="de-DE" sz="2800" dirty="0"/>
              <a:t>Posten der Bilanz werden berührt?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2</a:t>
            </a:r>
            <a:r>
              <a:rPr lang="de-DE" sz="2800" dirty="0"/>
              <a:t>. </a:t>
            </a:r>
            <a:r>
              <a:rPr lang="de-DE" sz="2800" dirty="0" smtClean="0"/>
              <a:t>Handelt </a:t>
            </a:r>
            <a:r>
              <a:rPr lang="de-DE" sz="2800" dirty="0"/>
              <a:t>es sich um Aktiv- oder/und </a:t>
            </a:r>
            <a:r>
              <a:rPr lang="de-DE" sz="2800" dirty="0" smtClean="0"/>
              <a:t>				    	    Passivposten </a:t>
            </a:r>
            <a:r>
              <a:rPr lang="de-DE" sz="2800" dirty="0"/>
              <a:t>der Bilanz</a:t>
            </a:r>
          </a:p>
          <a:p>
            <a:r>
              <a:rPr lang="de-DE" sz="2800" dirty="0" smtClean="0"/>
              <a:t>		3. Wie </a:t>
            </a:r>
            <a:r>
              <a:rPr lang="de-DE" sz="2800" dirty="0"/>
              <a:t>wirkt sich der Geschäftsfall auf die </a:t>
            </a:r>
            <a:r>
              <a:rPr lang="de-DE" sz="2800" dirty="0" smtClean="0"/>
              <a:t>Bilanzposten 			    aus</a:t>
            </a:r>
            <a:r>
              <a:rPr lang="de-DE" sz="2800" dirty="0"/>
              <a:t>?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4</a:t>
            </a:r>
            <a:r>
              <a:rPr lang="de-DE" sz="2800" dirty="0"/>
              <a:t>. Um welche der vier Arten </a:t>
            </a:r>
            <a:r>
              <a:rPr lang="de-DE" sz="2800" dirty="0" smtClean="0"/>
              <a:t>der Bilanzveränderung 			handelt </a:t>
            </a:r>
            <a:r>
              <a:rPr lang="de-DE" sz="2800" dirty="0"/>
              <a:t>es sich?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Risiko B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38100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Was </a:t>
            </a:r>
            <a:r>
              <a:rPr lang="de-DE" sz="2800" dirty="0"/>
              <a:t>ist eine Bilanz</a:t>
            </a:r>
            <a:r>
              <a:rPr lang="de-DE" sz="2800" dirty="0" smtClean="0"/>
              <a:t>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/>
              <a:t>Lösung</a:t>
            </a:r>
            <a:r>
              <a:rPr lang="de-DE" sz="2800" dirty="0" smtClean="0"/>
              <a:t>:	Die </a:t>
            </a:r>
            <a:r>
              <a:rPr lang="de-DE" sz="2800" dirty="0"/>
              <a:t>Bilanz ist eine kurzgefasste </a:t>
            </a:r>
            <a:r>
              <a:rPr lang="de-DE" sz="2800" dirty="0" smtClean="0"/>
              <a:t>Gegenüberstellung </a:t>
            </a:r>
            <a:r>
              <a:rPr lang="de-DE" sz="2800" dirty="0"/>
              <a:t>von </a:t>
            </a:r>
            <a:r>
              <a:rPr lang="de-DE" sz="2800" dirty="0" smtClean="0"/>
              <a:t>			Vermögen </a:t>
            </a:r>
            <a:r>
              <a:rPr lang="de-DE" sz="2800" dirty="0"/>
              <a:t>(Aktiva) </a:t>
            </a:r>
            <a:r>
              <a:rPr lang="de-DE" sz="2800" dirty="0" smtClean="0"/>
              <a:t>und </a:t>
            </a:r>
            <a:r>
              <a:rPr lang="de-DE" sz="2800" dirty="0"/>
              <a:t>Kapital (Passiva) eines </a:t>
            </a:r>
            <a:r>
              <a:rPr lang="de-DE" sz="2800" dirty="0" smtClean="0"/>
              <a:t>				Unternehmens in Kontenform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4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Risiko C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4" y="1438100"/>
            <a:ext cx="1052391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</a:t>
            </a:r>
            <a:r>
              <a:rPr lang="de-DE" sz="3200" dirty="0" smtClean="0"/>
              <a:t>	</a:t>
            </a:r>
            <a:r>
              <a:rPr lang="de-DE" sz="2800" dirty="0" smtClean="0"/>
              <a:t>Nenne Inventurvereinfachungsverfahren für </a:t>
            </a:r>
            <a:r>
              <a:rPr lang="de-DE" sz="2800" dirty="0"/>
              <a:t>die </a:t>
            </a:r>
            <a:r>
              <a:rPr lang="de-DE" sz="2800" dirty="0" smtClean="0"/>
              <a:t>				Warenvorräten </a:t>
            </a:r>
            <a:r>
              <a:rPr lang="de-DE" sz="2800" dirty="0"/>
              <a:t>und </a:t>
            </a:r>
            <a:r>
              <a:rPr lang="de-DE" sz="2800" dirty="0" smtClean="0"/>
              <a:t>beschreib </a:t>
            </a:r>
            <a:r>
              <a:rPr lang="de-DE" sz="2800" dirty="0"/>
              <a:t>diese </a:t>
            </a:r>
            <a:r>
              <a:rPr lang="de-DE" sz="2800" dirty="0" smtClean="0"/>
              <a:t>kurz</a:t>
            </a:r>
            <a:r>
              <a:rPr lang="de-DE" sz="2800" dirty="0"/>
              <a:t>!</a:t>
            </a:r>
          </a:p>
          <a:p>
            <a:r>
              <a:rPr lang="de-DE" sz="2800" u="sng" dirty="0"/>
              <a:t>Lösung</a:t>
            </a:r>
            <a:r>
              <a:rPr lang="de-DE" sz="2800" dirty="0" smtClean="0"/>
              <a:t>:</a:t>
            </a:r>
            <a:r>
              <a:rPr lang="de-DE" sz="3200" dirty="0" smtClean="0"/>
              <a:t>	</a:t>
            </a:r>
            <a:r>
              <a:rPr lang="de-DE" sz="2400" dirty="0" smtClean="0"/>
              <a:t>Stichtagsinventur </a:t>
            </a:r>
            <a:r>
              <a:rPr lang="de-DE" sz="2400" dirty="0"/>
              <a:t>ist vorgeschrieben</a:t>
            </a:r>
            <a:r>
              <a:rPr lang="de-DE" sz="2800" dirty="0"/>
              <a:t>.</a:t>
            </a:r>
          </a:p>
          <a:p>
            <a:r>
              <a:rPr lang="de-DE" sz="2800" dirty="0" smtClean="0"/>
              <a:t>		</a:t>
            </a:r>
            <a:r>
              <a:rPr lang="de-DE" sz="2400" b="1" dirty="0" smtClean="0"/>
              <a:t>Zeitnahe </a:t>
            </a:r>
            <a:r>
              <a:rPr lang="de-DE" sz="2400" b="1" dirty="0"/>
              <a:t>Stichtagsinventur </a:t>
            </a:r>
            <a:r>
              <a:rPr lang="de-DE" sz="2400" dirty="0"/>
              <a:t>= zeitnahe </a:t>
            </a:r>
            <a:r>
              <a:rPr lang="de-DE" sz="2400" dirty="0" smtClean="0"/>
              <a:t>körperlichen Bestands-			</a:t>
            </a:r>
            <a:r>
              <a:rPr lang="de-DE" sz="2400" dirty="0" err="1" smtClean="0"/>
              <a:t>aufnahme</a:t>
            </a:r>
            <a:r>
              <a:rPr lang="de-DE" sz="2400" dirty="0" smtClean="0"/>
              <a:t> </a:t>
            </a:r>
            <a:r>
              <a:rPr lang="de-DE" sz="2400" dirty="0"/>
              <a:t>(Frist von 10 Tagen vor oder </a:t>
            </a:r>
            <a:r>
              <a:rPr lang="de-DE" sz="2400" dirty="0" smtClean="0"/>
              <a:t>nach </a:t>
            </a:r>
            <a:r>
              <a:rPr lang="de-DE" sz="2400" dirty="0"/>
              <a:t>dem </a:t>
            </a:r>
            <a:r>
              <a:rPr lang="de-DE" sz="2400" dirty="0" smtClean="0"/>
              <a:t>Abschluss-Stichtag</a:t>
            </a:r>
            <a:r>
              <a:rPr lang="de-DE" sz="2400" dirty="0"/>
              <a:t>)</a:t>
            </a:r>
          </a:p>
          <a:p>
            <a:r>
              <a:rPr lang="de-DE" sz="2400" dirty="0" smtClean="0"/>
              <a:t>		</a:t>
            </a:r>
            <a:r>
              <a:rPr lang="de-DE" sz="2400" b="1" dirty="0" smtClean="0"/>
              <a:t>Verlegte </a:t>
            </a:r>
            <a:r>
              <a:rPr lang="de-DE" sz="2400" b="1" dirty="0"/>
              <a:t>Inventur </a:t>
            </a:r>
            <a:r>
              <a:rPr lang="de-DE" sz="2400" dirty="0"/>
              <a:t>= vor- bzw. nachverlegte </a:t>
            </a:r>
            <a:r>
              <a:rPr lang="de-DE" sz="2400" dirty="0" smtClean="0"/>
              <a:t>körperliche 				Bestandsaufnahme </a:t>
            </a:r>
            <a:r>
              <a:rPr lang="de-DE" sz="2400" dirty="0"/>
              <a:t>(Innerhalb 3 </a:t>
            </a:r>
            <a:r>
              <a:rPr lang="de-DE" sz="2400" dirty="0" smtClean="0"/>
              <a:t>Monate </a:t>
            </a:r>
            <a:r>
              <a:rPr lang="de-DE" sz="2400" dirty="0"/>
              <a:t>vor oder </a:t>
            </a:r>
            <a:r>
              <a:rPr lang="de-DE" sz="2400" dirty="0" smtClean="0"/>
              <a:t>2 				Monate </a:t>
            </a:r>
            <a:r>
              <a:rPr lang="de-DE" sz="2400" dirty="0"/>
              <a:t>nach </a:t>
            </a:r>
            <a:r>
              <a:rPr lang="de-DE" sz="2400" dirty="0" smtClean="0"/>
              <a:t>dem Abschluss-Stichtag</a:t>
            </a:r>
            <a:r>
              <a:rPr lang="de-DE" sz="2400" dirty="0"/>
              <a:t>)</a:t>
            </a:r>
          </a:p>
          <a:p>
            <a:r>
              <a:rPr lang="de-DE" sz="2400" dirty="0" smtClean="0"/>
              <a:t>		</a:t>
            </a:r>
            <a:r>
              <a:rPr lang="de-DE" sz="2400" b="1" dirty="0" smtClean="0"/>
              <a:t>Permanente </a:t>
            </a:r>
            <a:r>
              <a:rPr lang="de-DE" sz="2400" b="1" dirty="0"/>
              <a:t>Inventur </a:t>
            </a:r>
            <a:r>
              <a:rPr lang="de-DE" sz="2800" dirty="0"/>
              <a:t>= </a:t>
            </a:r>
            <a:r>
              <a:rPr lang="de-DE" sz="2400" dirty="0"/>
              <a:t>laufende Inventur anhand der </a:t>
            </a:r>
            <a:r>
              <a:rPr lang="de-DE" sz="2400" dirty="0" smtClean="0"/>
              <a:t>				Lagerkartei Stichprobeninventur </a:t>
            </a:r>
            <a:r>
              <a:rPr lang="de-DE" sz="2400" dirty="0"/>
              <a:t>= mathematisch-statistische </a:t>
            </a:r>
            <a:r>
              <a:rPr lang="de-DE" sz="2400" dirty="0" smtClean="0"/>
              <a:t>			Hochrechnung </a:t>
            </a:r>
            <a:r>
              <a:rPr lang="de-DE" sz="2400" dirty="0"/>
              <a:t>einer Stichprobe ausgewählter Lagerpositionen</a:t>
            </a:r>
            <a:endParaRPr lang="de-DE" sz="24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66589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0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Risiko D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29788"/>
            <a:ext cx="112360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a) Wie </a:t>
            </a:r>
            <a:r>
              <a:rPr lang="de-DE" sz="2800" dirty="0"/>
              <a:t>wird das Eigenkapital bzw. Reinvermögen </a:t>
            </a:r>
            <a:r>
              <a:rPr lang="de-DE" sz="2800" dirty="0" smtClean="0"/>
              <a:t>					im </a:t>
            </a:r>
            <a:r>
              <a:rPr lang="de-DE" sz="2800" dirty="0"/>
              <a:t>Allgemeinen berechnet?</a:t>
            </a:r>
          </a:p>
          <a:p>
            <a:r>
              <a:rPr lang="de-DE" sz="2800" dirty="0" smtClean="0"/>
              <a:t>		b) Die </a:t>
            </a:r>
            <a:r>
              <a:rPr lang="de-DE" sz="2800" dirty="0"/>
              <a:t>Summe des Vermögens der </a:t>
            </a:r>
            <a:r>
              <a:rPr lang="de-DE" sz="2800" dirty="0" err="1" smtClean="0"/>
              <a:t>Pramania</a:t>
            </a:r>
            <a:r>
              <a:rPr lang="de-DE" sz="2800" dirty="0" smtClean="0"/>
              <a:t> beträgt </a:t>
            </a:r>
            <a:r>
              <a:rPr lang="de-DE" sz="2800" dirty="0"/>
              <a:t>600.000,- </a:t>
            </a:r>
            <a:r>
              <a:rPr lang="de-DE" sz="2800" dirty="0" smtClean="0"/>
              <a:t>			EUR </a:t>
            </a:r>
            <a:r>
              <a:rPr lang="de-DE" sz="2800" dirty="0"/>
              <a:t>und die Summe der </a:t>
            </a:r>
            <a:r>
              <a:rPr lang="de-DE" sz="2800" dirty="0" smtClean="0"/>
              <a:t>Schulden </a:t>
            </a:r>
            <a:r>
              <a:rPr lang="de-DE" sz="2800" dirty="0"/>
              <a:t>400.000,- EUR.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	Wie </a:t>
            </a:r>
            <a:r>
              <a:rPr lang="de-DE" sz="2800" dirty="0"/>
              <a:t>hoch ist </a:t>
            </a:r>
            <a:r>
              <a:rPr lang="de-DE" sz="2800" dirty="0" smtClean="0"/>
              <a:t>das Eigenkapital?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u="sng" dirty="0" smtClean="0"/>
              <a:t>Lösung</a:t>
            </a:r>
            <a:r>
              <a:rPr lang="de-DE" sz="2800" dirty="0" smtClean="0"/>
              <a:t>:	Summe </a:t>
            </a:r>
            <a:r>
              <a:rPr lang="de-DE" sz="2800" dirty="0"/>
              <a:t>Vermögens - Summe Schulden = </a:t>
            </a:r>
            <a:r>
              <a:rPr lang="de-DE" sz="2800" dirty="0" smtClean="0"/>
              <a:t>Eigenkapital</a:t>
            </a:r>
            <a:br>
              <a:rPr lang="de-DE" sz="2800" dirty="0" smtClean="0"/>
            </a:br>
            <a:r>
              <a:rPr lang="de-DE" sz="2800" dirty="0" smtClean="0"/>
              <a:t>		b</a:t>
            </a:r>
            <a:r>
              <a:rPr lang="de-DE" sz="2800" dirty="0"/>
              <a:t>) 600.000,- EUR - 400.000,- EUR </a:t>
            </a:r>
            <a:r>
              <a:rPr lang="de-DE" sz="2800" dirty="0" smtClean="0"/>
              <a:t>= </a:t>
            </a:r>
            <a:r>
              <a:rPr lang="de-DE" sz="2800" dirty="0"/>
              <a:t>200.000</a:t>
            </a:r>
            <a:r>
              <a:rPr lang="de-DE" sz="2800" dirty="0" smtClean="0"/>
              <a:t>,- EUR</a:t>
            </a:r>
            <a:endParaRPr lang="de-DE" sz="2800" b="1" dirty="0" smtClean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5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Lösungen – Risiko E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429788"/>
            <a:ext cx="112360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/>
              <a:t>Aufgabe</a:t>
            </a:r>
            <a:r>
              <a:rPr lang="de-DE" sz="2800" dirty="0" smtClean="0"/>
              <a:t>:	Warum </a:t>
            </a:r>
            <a:r>
              <a:rPr lang="de-DE" sz="2800" dirty="0"/>
              <a:t>macht man einen Eigenkapitalvergleich?</a:t>
            </a:r>
          </a:p>
          <a:p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u="sng" dirty="0" smtClean="0"/>
              <a:t>Lösung</a:t>
            </a:r>
            <a:r>
              <a:rPr lang="de-DE" sz="2800" dirty="0" smtClean="0"/>
              <a:t>:	Ermittlung </a:t>
            </a:r>
            <a:r>
              <a:rPr lang="de-DE" sz="2800" dirty="0"/>
              <a:t>des Erfolges eines Unternehmens </a:t>
            </a:r>
            <a:r>
              <a:rPr lang="de-DE" sz="2800" dirty="0" smtClean="0"/>
              <a:t>					(</a:t>
            </a:r>
            <a:r>
              <a:rPr lang="de-DE" sz="2800" dirty="0"/>
              <a:t>Gewinn/Verlust bzw. </a:t>
            </a:r>
            <a:r>
              <a:rPr lang="de-DE" sz="2800" dirty="0" smtClean="0"/>
              <a:t>Erhöhung/Verminderung)</a:t>
            </a:r>
            <a:endParaRPr lang="de-DE" sz="2800" dirty="0"/>
          </a:p>
        </p:txBody>
      </p:sp>
      <p:sp>
        <p:nvSpPr>
          <p:cNvPr id="7" name="Pfeil nach rechts 6">
            <a:hlinkClick r:id="rId2" action="ppaction://hlinksldjump"/>
          </p:cNvPr>
          <p:cNvSpPr/>
          <p:nvPr/>
        </p:nvSpPr>
        <p:spPr>
          <a:xfrm>
            <a:off x="9747539" y="133869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rgbClr val="00407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Magischen Wand </a:t>
            </a:r>
            <a:endParaRPr lang="de-DE" dirty="0"/>
          </a:p>
        </p:txBody>
      </p:sp>
      <p:sp>
        <p:nvSpPr>
          <p:cNvPr id="8" name="Pfeil nach rechts 7">
            <a:hlinkClick r:id="rId3" action="ppaction://hlinksldjump"/>
          </p:cNvPr>
          <p:cNvSpPr/>
          <p:nvPr/>
        </p:nvSpPr>
        <p:spPr>
          <a:xfrm>
            <a:off x="9757064" y="5629794"/>
            <a:ext cx="2252749" cy="1113905"/>
          </a:xfrm>
          <a:prstGeom prst="rightArrow">
            <a:avLst>
              <a:gd name="adj1" fmla="val 50000"/>
              <a:gd name="adj2" fmla="val 66325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Zurück zur Aufgabe</a:t>
            </a:r>
            <a:endParaRPr lang="de-DE" dirty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rgbClr val="6600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6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2. „Magische Wand“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Bei nur teilweise richtigen oder unvollständigen Antworten legt der Moderator die Höhe der zu vergebenden Punkte fest. </a:t>
            </a:r>
            <a:br>
              <a:rPr lang="de-DE" sz="2800" dirty="0" smtClean="0"/>
            </a:br>
            <a:r>
              <a:rPr lang="de-DE" sz="2800" dirty="0" smtClean="0"/>
              <a:t>Hinter der Kategorie „Risiko“ verbergen sich Fragen, die sich auf die gesamte Unterrichtsreihe beziehen. Die Punktzahl, die bei einer Risiko-Frage zu erreichen ist, legt das spielende Team selbst fest </a:t>
            </a:r>
            <a:r>
              <a:rPr lang="de-DE" sz="2000" dirty="0" smtClean="0"/>
              <a:t>(siehe 3. Risiko).</a:t>
            </a:r>
            <a:endParaRPr lang="de-DE" sz="60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0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3. Risiko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Bei der Wahl der Kategorie „Risiko“ legt das spielende </a:t>
            </a:r>
            <a:r>
              <a:rPr lang="de-DE" sz="2800" dirty="0" smtClean="0"/>
              <a:t>Team die </a:t>
            </a:r>
            <a:r>
              <a:rPr lang="de-DE" sz="2800" dirty="0"/>
              <a:t>Punktezahl, um die es spielen möchte, selbst fest – </a:t>
            </a:r>
            <a:r>
              <a:rPr lang="de-DE" sz="2800" dirty="0" smtClean="0"/>
              <a:t>und zwar </a:t>
            </a:r>
            <a:r>
              <a:rPr lang="de-DE" sz="2800" dirty="0"/>
              <a:t>vor der Präsentation der Frage durch den Moderator</a:t>
            </a:r>
            <a:r>
              <a:rPr lang="de-DE" sz="2800" dirty="0" smtClean="0"/>
              <a:t>.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dirty="0"/>
              <a:t>Das Team kann dabei maximal um die Punktezahl spielen</a:t>
            </a:r>
            <a:r>
              <a:rPr lang="de-DE" sz="2800" dirty="0" smtClean="0"/>
              <a:t>, die </a:t>
            </a:r>
            <a:r>
              <a:rPr lang="de-DE" sz="2800" dirty="0"/>
              <a:t>sich zu diesem Zeitpunkt auf seinem Teamkonto befindet.</a:t>
            </a:r>
          </a:p>
          <a:p>
            <a:r>
              <a:rPr lang="de-DE" sz="2800" dirty="0"/>
              <a:t>Die festgelegte Punktezahl wird dem spielenden Team nach</a:t>
            </a:r>
          </a:p>
          <a:p>
            <a:r>
              <a:rPr lang="de-DE" sz="2800" dirty="0"/>
              <a:t>vollständiger und richtiger Beantwortung der Frage auf dem</a:t>
            </a:r>
          </a:p>
          <a:p>
            <a:r>
              <a:rPr lang="de-DE" sz="2800" dirty="0"/>
              <a:t>Punktekonto gutgeschrieben</a:t>
            </a:r>
            <a:r>
              <a:rPr lang="de-DE" sz="2800" dirty="0" smtClean="0"/>
              <a:t>.</a:t>
            </a:r>
            <a:br>
              <a:rPr lang="de-DE" sz="2800" dirty="0" smtClean="0"/>
            </a:br>
            <a:r>
              <a:rPr lang="de-DE" sz="2800" dirty="0" smtClean="0"/>
              <a:t>Jede Gruppe darf nur </a:t>
            </a:r>
            <a:r>
              <a:rPr lang="de-DE" sz="2800" u="sng" dirty="0" smtClean="0"/>
              <a:t>einmal</a:t>
            </a:r>
            <a:r>
              <a:rPr lang="de-DE" sz="2800" dirty="0" smtClean="0"/>
              <a:t> eine Frage aus der Kategorie „Risiko“ wählen.</a:t>
            </a:r>
          </a:p>
          <a:p>
            <a:endParaRPr lang="de-DE" sz="2800" dirty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96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3. Risiko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!!</a:t>
            </a:r>
            <a:r>
              <a:rPr lang="de-DE" sz="2800" u="sng" dirty="0" smtClean="0"/>
              <a:t>Achtung</a:t>
            </a:r>
            <a:r>
              <a:rPr lang="de-DE" sz="2800" dirty="0" smtClean="0"/>
              <a:t>: Bei nur teilweiser richtiger oder unvollständiger</a:t>
            </a:r>
          </a:p>
          <a:p>
            <a:r>
              <a:rPr lang="de-DE" sz="2800" dirty="0" smtClean="0"/>
              <a:t>Antwort wird die festgesetzte Punktzahl von dem Teamkonto</a:t>
            </a:r>
          </a:p>
          <a:p>
            <a:r>
              <a:rPr lang="de-DE" sz="2800" dirty="0" smtClean="0"/>
              <a:t>abgezogen!!</a:t>
            </a:r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49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40430"/>
            <a:ext cx="10515600" cy="1325563"/>
          </a:xfrm>
        </p:spPr>
        <p:txBody>
          <a:bodyPr/>
          <a:lstStyle/>
          <a:p>
            <a:r>
              <a:rPr lang="de-DE" b="1" dirty="0" smtClean="0"/>
              <a:t>Spielregeln – 4. Bearbeitungszeit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55965" y="1729047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Nach der Präsentation der Frage durch den Moderator stehen</a:t>
            </a:r>
          </a:p>
          <a:p>
            <a:r>
              <a:rPr lang="de-DE" sz="2800" dirty="0"/>
              <a:t>jeweils </a:t>
            </a:r>
            <a:r>
              <a:rPr lang="de-DE" sz="2800" b="1" dirty="0"/>
              <a:t>2 </a:t>
            </a:r>
            <a:r>
              <a:rPr lang="de-DE" sz="2800" dirty="0"/>
              <a:t>Minuten Bearbeitungszeit zur Verfügung</a:t>
            </a:r>
            <a:r>
              <a:rPr lang="de-DE" sz="2800" dirty="0" smtClean="0"/>
              <a:t>.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dirty="0"/>
              <a:t>Für die Fragen der Kategorie „Risiko“ stehen </a:t>
            </a:r>
            <a:r>
              <a:rPr lang="de-DE" sz="2800" b="1" dirty="0"/>
              <a:t>3 </a:t>
            </a:r>
            <a:r>
              <a:rPr lang="de-DE" sz="2800" dirty="0"/>
              <a:t>Minuten zur</a:t>
            </a:r>
          </a:p>
          <a:p>
            <a:r>
              <a:rPr lang="de-DE" sz="2800" dirty="0"/>
              <a:t>Verfügung</a:t>
            </a:r>
            <a:r>
              <a:rPr lang="de-DE" sz="2800" dirty="0" smtClean="0"/>
              <a:t>.</a:t>
            </a:r>
            <a:br>
              <a:rPr lang="de-DE" sz="2800" dirty="0" smtClean="0"/>
            </a:br>
            <a:endParaRPr lang="de-DE" sz="2800" dirty="0"/>
          </a:p>
          <a:p>
            <a:r>
              <a:rPr lang="de-DE" sz="2800" dirty="0"/>
              <a:t>Die Bearbeitungszeit endet für alle Gruppen jedoch vorzeitig</a:t>
            </a:r>
            <a:r>
              <a:rPr lang="de-DE" sz="2800" dirty="0" smtClean="0"/>
              <a:t>, sobald </a:t>
            </a:r>
            <a:r>
              <a:rPr lang="de-DE" sz="2800" dirty="0"/>
              <a:t>das Team, das die Frage gewählt hat, seine </a:t>
            </a:r>
            <a:r>
              <a:rPr lang="de-DE" sz="2800" dirty="0" smtClean="0"/>
              <a:t>Antwort bekannt </a:t>
            </a:r>
            <a:r>
              <a:rPr lang="de-DE" sz="2800" dirty="0"/>
              <a:t>gegeben hat.</a:t>
            </a:r>
            <a:endParaRPr lang="de-DE" sz="2800" dirty="0" smtClean="0"/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649778" y="1247774"/>
            <a:ext cx="822752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86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1193</Words>
  <Application>Microsoft Office PowerPoint</Application>
  <PresentationFormat>Breitbild</PresentationFormat>
  <Paragraphs>362</Paragraphs>
  <Slides>57</Slides>
  <Notes>0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</vt:lpstr>
      <vt:lpstr>Die Magische Wand </vt:lpstr>
      <vt:lpstr>Inhaltsverzeichnis</vt:lpstr>
      <vt:lpstr>Spielregeln </vt:lpstr>
      <vt:lpstr>Spielregeln – 1. Mitspieler </vt:lpstr>
      <vt:lpstr>Spielregeln – 2. „Magische Wand“</vt:lpstr>
      <vt:lpstr>Spielregeln – 2. „Magische Wand“</vt:lpstr>
      <vt:lpstr>Spielregeln – 3. Risiko</vt:lpstr>
      <vt:lpstr>Spielregeln – 3. Risiko</vt:lpstr>
      <vt:lpstr>Spielregeln – 4. Bearbeitungszeit </vt:lpstr>
      <vt:lpstr>Spielregeln – 5. Spielverlauf </vt:lpstr>
      <vt:lpstr>Spielregeln – 5. Spielverlauf </vt:lpstr>
      <vt:lpstr>Spielregeln – 5. Spielverlauf </vt:lpstr>
      <vt:lpstr>Spielregeln – 6. Spielende </vt:lpstr>
      <vt:lpstr>Spielregeln – 7. Sieger des Spiels  </vt:lpstr>
      <vt:lpstr>Die Magische Wand </vt:lpstr>
      <vt:lpstr>Die Magische Wand </vt:lpstr>
      <vt:lpstr>Inventur / Inventar 100</vt:lpstr>
      <vt:lpstr>Inventur / Inventar 200</vt:lpstr>
      <vt:lpstr>Inventur / Inventar 300</vt:lpstr>
      <vt:lpstr>Inventur / Inventar 400</vt:lpstr>
      <vt:lpstr>Inventur / Inventar 500</vt:lpstr>
      <vt:lpstr>Bilanz 100</vt:lpstr>
      <vt:lpstr>Bilanz 200</vt:lpstr>
      <vt:lpstr>Bilanz 300</vt:lpstr>
      <vt:lpstr>Bilanz 400</vt:lpstr>
      <vt:lpstr>Bilanz 500</vt:lpstr>
      <vt:lpstr>Wertveränderungen 100</vt:lpstr>
      <vt:lpstr>Wertveränderungen 200</vt:lpstr>
      <vt:lpstr>Wertveränderungen 300</vt:lpstr>
      <vt:lpstr>Wertveränderungen 400</vt:lpstr>
      <vt:lpstr>Wertveränderungen 500</vt:lpstr>
      <vt:lpstr>Risiko A</vt:lpstr>
      <vt:lpstr>Risiko B</vt:lpstr>
      <vt:lpstr>Risiko C</vt:lpstr>
      <vt:lpstr>Risiko D</vt:lpstr>
      <vt:lpstr>Risiko E</vt:lpstr>
      <vt:lpstr>Die Magische Wand </vt:lpstr>
      <vt:lpstr>Lösungen – Inventur / Inventar 100</vt:lpstr>
      <vt:lpstr>Lösungen – Inventur / Inventar 200</vt:lpstr>
      <vt:lpstr>Lösungen – Inventur / Inventar 300</vt:lpstr>
      <vt:lpstr>Lösungen – Inventur / Inventar 400</vt:lpstr>
      <vt:lpstr>Lösungen – Inventur / Inventar 500</vt:lpstr>
      <vt:lpstr>Lösungen – Bilanz 100</vt:lpstr>
      <vt:lpstr>Lösungen – Bilanz 200</vt:lpstr>
      <vt:lpstr>Lösungen – Bilanz 300</vt:lpstr>
      <vt:lpstr>Lösungen – Bilanz 400</vt:lpstr>
      <vt:lpstr>Lösungen – Bilanz 500</vt:lpstr>
      <vt:lpstr>Lösungen – Wertveränderung 100</vt:lpstr>
      <vt:lpstr>Lösungen – Wertveränderung 200</vt:lpstr>
      <vt:lpstr>Lösungen – Wertveränderung 300</vt:lpstr>
      <vt:lpstr>Lösungen – Wertveränderung 400</vt:lpstr>
      <vt:lpstr>Lösungen – Wertveränderung 500</vt:lpstr>
      <vt:lpstr>Lösungen – Risiko A</vt:lpstr>
      <vt:lpstr>Lösungen – Risiko B</vt:lpstr>
      <vt:lpstr>Lösungen – Risiko C</vt:lpstr>
      <vt:lpstr>Lösungen – Risiko D</vt:lpstr>
      <vt:lpstr>Lösungen – Risiko 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Magische Wand</dc:title>
  <dc:creator>Jessewitsch, Sonja</dc:creator>
  <cp:lastModifiedBy>Jessewitsch, Sonja</cp:lastModifiedBy>
  <cp:revision>35</cp:revision>
  <dcterms:created xsi:type="dcterms:W3CDTF">2018-10-26T07:44:56Z</dcterms:created>
  <dcterms:modified xsi:type="dcterms:W3CDTF">2018-10-26T11:56:01Z</dcterms:modified>
</cp:coreProperties>
</file>